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404" r:id="rId2"/>
  </p:sldMasterIdLst>
  <p:notesMasterIdLst>
    <p:notesMasterId r:id="rId34"/>
  </p:notesMasterIdLst>
  <p:handoutMasterIdLst>
    <p:handoutMasterId r:id="rId35"/>
  </p:handoutMasterIdLst>
  <p:sldIdLst>
    <p:sldId id="256" r:id="rId3"/>
    <p:sldId id="293" r:id="rId4"/>
    <p:sldId id="300" r:id="rId5"/>
    <p:sldId id="298" r:id="rId6"/>
    <p:sldId id="301" r:id="rId7"/>
    <p:sldId id="257" r:id="rId8"/>
    <p:sldId id="266" r:id="rId9"/>
    <p:sldId id="268" r:id="rId10"/>
    <p:sldId id="258" r:id="rId11"/>
    <p:sldId id="262" r:id="rId12"/>
    <p:sldId id="270" r:id="rId13"/>
    <p:sldId id="287" r:id="rId14"/>
    <p:sldId id="288" r:id="rId15"/>
    <p:sldId id="292" r:id="rId16"/>
    <p:sldId id="283" r:id="rId17"/>
    <p:sldId id="273" r:id="rId18"/>
    <p:sldId id="274" r:id="rId19"/>
    <p:sldId id="299" r:id="rId20"/>
    <p:sldId id="275" r:id="rId21"/>
    <p:sldId id="284" r:id="rId22"/>
    <p:sldId id="285" r:id="rId23"/>
    <p:sldId id="305" r:id="rId24"/>
    <p:sldId id="294" r:id="rId25"/>
    <p:sldId id="295" r:id="rId26"/>
    <p:sldId id="302" r:id="rId27"/>
    <p:sldId id="296" r:id="rId28"/>
    <p:sldId id="276" r:id="rId29"/>
    <p:sldId id="297" r:id="rId30"/>
    <p:sldId id="278" r:id="rId31"/>
    <p:sldId id="291" r:id="rId32"/>
    <p:sldId id="281" r:id="rId33"/>
  </p:sldIdLst>
  <p:sldSz cx="9144000" cy="6858000" type="screen4x3"/>
  <p:notesSz cx="6858000" cy="8912225"/>
  <p:defaultTextStyle>
    <a:defPPr>
      <a:defRPr lang="en-US"/>
    </a:defPPr>
    <a:lvl1pPr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728" autoAdjust="0"/>
  </p:normalViewPr>
  <p:slideViewPr>
    <p:cSldViewPr>
      <p:cViewPr varScale="1">
        <p:scale>
          <a:sx n="76" d="100"/>
          <a:sy n="76" d="100"/>
        </p:scale>
        <p:origin x="15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mn-cs"/>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mn-cs"/>
              </a:defRPr>
            </a:lvl1pPr>
          </a:lstStyle>
          <a:p>
            <a:pPr>
              <a:defRPr/>
            </a:pPr>
            <a:endParaRPr lang="en-US"/>
          </a:p>
        </p:txBody>
      </p:sp>
      <p:sp>
        <p:nvSpPr>
          <p:cNvPr id="67588" name="Rectangle 4"/>
          <p:cNvSpPr>
            <a:spLocks noGrp="1" noChangeArrowheads="1"/>
          </p:cNvSpPr>
          <p:nvPr>
            <p:ph type="ftr" sz="quarter" idx="2"/>
          </p:nvPr>
        </p:nvSpPr>
        <p:spPr bwMode="auto">
          <a:xfrm>
            <a:off x="0"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mn-cs"/>
              </a:defRPr>
            </a:lvl1pPr>
          </a:lstStyle>
          <a:p>
            <a:pPr>
              <a:defRPr/>
            </a:pPr>
            <a:endParaRPr lang="en-US"/>
          </a:p>
        </p:txBody>
      </p:sp>
      <p:sp>
        <p:nvSpPr>
          <p:cNvPr id="67589" name="Rectangle 5"/>
          <p:cNvSpPr>
            <a:spLocks noGrp="1" noChangeArrowheads="1"/>
          </p:cNvSpPr>
          <p:nvPr>
            <p:ph type="sldNum" sz="quarter" idx="3"/>
          </p:nvPr>
        </p:nvSpPr>
        <p:spPr bwMode="auto">
          <a:xfrm>
            <a:off x="3884613"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2F64245-5765-47E3-A06A-3087AC04EAAD}" type="slidenum">
              <a:rPr lang="en-US" altLang="en-US"/>
              <a:pPr/>
              <a:t>‹#›</a:t>
            </a:fld>
            <a:endParaRPr lang="en-US" altLang="en-US"/>
          </a:p>
        </p:txBody>
      </p:sp>
    </p:spTree>
    <p:extLst>
      <p:ext uri="{BB962C8B-B14F-4D97-AF65-F5344CB8AC3E}">
        <p14:creationId xmlns:p14="http://schemas.microsoft.com/office/powerpoint/2010/main" val="64764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mn-cs"/>
              </a:defRPr>
            </a:lvl1pPr>
          </a:lstStyle>
          <a:p>
            <a:pPr>
              <a:defRPr/>
            </a:pPr>
            <a:endParaRPr lang="en-US"/>
          </a:p>
        </p:txBody>
      </p:sp>
      <p:sp>
        <p:nvSpPr>
          <p:cNvPr id="33795" name="Rectangle 3"/>
          <p:cNvSpPr>
            <a:spLocks noGrp="1" noChangeArrowheads="1"/>
          </p:cNvSpPr>
          <p:nvPr>
            <p:ph type="dt" idx="1"/>
          </p:nvPr>
        </p:nvSpPr>
        <p:spPr bwMode="auto">
          <a:xfrm>
            <a:off x="3884613"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01738" y="668338"/>
            <a:ext cx="4456112" cy="3341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233863"/>
            <a:ext cx="5486400" cy="401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4613"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F137BBB-29CA-4ACE-87E2-38D9A8C1B72B}" type="slidenum">
              <a:rPr lang="en-US" altLang="en-US"/>
              <a:pPr/>
              <a:t>‹#›</a:t>
            </a:fld>
            <a:endParaRPr lang="en-US" altLang="en-US"/>
          </a:p>
        </p:txBody>
      </p:sp>
    </p:spTree>
    <p:extLst>
      <p:ext uri="{BB962C8B-B14F-4D97-AF65-F5344CB8AC3E}">
        <p14:creationId xmlns:p14="http://schemas.microsoft.com/office/powerpoint/2010/main" val="3821433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301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2371A2-5980-4C04-B7E0-B14701B9B59A}"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422246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222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B0A15CA-FB90-477E-845F-0CB85EF87B91}"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11851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325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03F5B82-C6C3-4291-B968-71569E348EB3}"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64971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427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AD308FD-CD0E-4D02-B157-EECD55053477}"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7723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632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19C921D-2C8B-4F4C-A8C8-0440A1C73330}"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99877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734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58158E7-BAC6-48CD-9871-2EBDCA65F8B7}"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26280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837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63E865F-4EF5-4894-A5EB-420FFAEDDEE0}"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335123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939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3FB685D-8FA9-4EFF-A5C0-91A4A01E6C8C}"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22068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0420"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D5AF50-E0FF-47CE-B98C-31552717D243}"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204368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144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E33387-218A-419D-AC06-C5C1A662ED3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19104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862CEF1-09B5-49DA-9B1E-1F45F07047E7}"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42583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403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A8313D9-928A-4C34-A192-8F85063D4F0C}"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242466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349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4B9285-6AE5-4110-98AC-36B88445AC69}"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55269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349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4B9285-6AE5-4110-98AC-36B88445AC6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384496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451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02B7130-EEFD-49C8-A5EC-0534C401F67C}"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04260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5540"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A1850A0-23A8-47D2-9F0C-C344A26A97AE}"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4285251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451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8BBB027-A2FE-48C8-8F05-8E6760802A79}"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429329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656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BC2DD3-1F95-4A59-835E-8AE5240F525E}"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1587478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758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744B876-BD68-46D9-9B5F-D16A77C53306}"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122284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861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09CD67-FE0A-4D8A-B93D-0271EE99375A}"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265444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963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CB6D3C1-082A-4DCA-AFBB-8EB31DB15C55}"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3533195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0660"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64D9777-6519-404A-BB15-23CEDC0B27BC}"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131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5060"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AC8A98F-649D-445A-BAE9-A75DA4D772A2}"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4241799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168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B3C010-3108-48AA-8F76-B285DA411681}"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26699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4E16BF-58BF-4B01-A02C-54844BEC5E3E}"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233802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DD36D55-0F73-4A2E-B4DC-4F0FA06C56F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68874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5F325E7-FD95-402A-9E1A-7618D204095C}" type="slidenum">
              <a:rPr lang="en-US" altLang="en-US"/>
              <a:pPr eaLnBrk="1" hangingPunct="1">
                <a:spcBef>
                  <a:spcPct val="0"/>
                </a:spcBef>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Red rose – represents the organization b/c it gives joy through its beauty and fragrance.  It symbolizes a desire for beauty in everyday living.</a:t>
            </a:r>
          </a:p>
        </p:txBody>
      </p:sp>
    </p:spTree>
    <p:extLst>
      <p:ext uri="{BB962C8B-B14F-4D97-AF65-F5344CB8AC3E}">
        <p14:creationId xmlns:p14="http://schemas.microsoft.com/office/powerpoint/2010/main" val="278604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915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D28EE6-7459-4BF2-A7F9-8F9E7A2A4FB0}"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427855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0180"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8E90A5F-3B45-4DA1-9BF8-2CC3D25C92EC}"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72005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120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B5DF9C-7FC4-439C-9040-D336BB168C6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23778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B10205-6437-401B-BD6F-E6F1E62F10BF}" type="slidenum">
              <a:rPr lang="en-US" altLang="en-US"/>
              <a:pPr/>
              <a:t>‹#›</a:t>
            </a:fld>
            <a:endParaRPr lang="en-US" altLang="en-US"/>
          </a:p>
        </p:txBody>
      </p:sp>
    </p:spTree>
    <p:extLst>
      <p:ext uri="{BB962C8B-B14F-4D97-AF65-F5344CB8AC3E}">
        <p14:creationId xmlns:p14="http://schemas.microsoft.com/office/powerpoint/2010/main" val="323091784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F95DC8-3FB7-417F-A00E-D2072E03D9C0}" type="slidenum">
              <a:rPr lang="en-US" altLang="en-US"/>
              <a:pPr/>
              <a:t>‹#›</a:t>
            </a:fld>
            <a:endParaRPr lang="en-US" altLang="en-US"/>
          </a:p>
        </p:txBody>
      </p:sp>
    </p:spTree>
    <p:extLst>
      <p:ext uri="{BB962C8B-B14F-4D97-AF65-F5344CB8AC3E}">
        <p14:creationId xmlns:p14="http://schemas.microsoft.com/office/powerpoint/2010/main" val="140311706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1204FD-B7D3-46BE-B046-FF3FF6D5089A}" type="slidenum">
              <a:rPr lang="en-US" altLang="en-US"/>
              <a:pPr/>
              <a:t>‹#›</a:t>
            </a:fld>
            <a:endParaRPr lang="en-US" altLang="en-US"/>
          </a:p>
        </p:txBody>
      </p:sp>
    </p:spTree>
    <p:extLst>
      <p:ext uri="{BB962C8B-B14F-4D97-AF65-F5344CB8AC3E}">
        <p14:creationId xmlns:p14="http://schemas.microsoft.com/office/powerpoint/2010/main" val="422102893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676DFE9-2717-484C-ACE2-3AEAA7A5DD58}"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2588636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E047EFF5-E730-47FC-A8F7-6C869AB85419}" type="slidenum">
              <a:rPr lang="en-US" altLang="en-US" smtClean="0"/>
              <a:pPr/>
              <a:t>‹#›</a:t>
            </a:fld>
            <a:endParaRPr lang="en-US" altLang="en-US"/>
          </a:p>
        </p:txBody>
      </p:sp>
    </p:spTree>
    <p:extLst>
      <p:ext uri="{BB962C8B-B14F-4D97-AF65-F5344CB8AC3E}">
        <p14:creationId xmlns:p14="http://schemas.microsoft.com/office/powerpoint/2010/main" val="19222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20484551-C285-42EA-9C14-2828853CEB4B}" type="slidenum">
              <a:rPr lang="en-US" altLang="en-US" smtClean="0"/>
              <a:pPr/>
              <a:t>‹#›</a:t>
            </a:fld>
            <a:endParaRPr lang="en-US" altLang="en-US"/>
          </a:p>
        </p:txBody>
      </p:sp>
    </p:spTree>
    <p:extLst>
      <p:ext uri="{BB962C8B-B14F-4D97-AF65-F5344CB8AC3E}">
        <p14:creationId xmlns:p14="http://schemas.microsoft.com/office/powerpoint/2010/main" val="221927644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DDC0398-75CC-4951-8F47-85B85058121D}" type="slidenum">
              <a:rPr lang="en-US" altLang="en-US" smtClean="0"/>
              <a:pPr/>
              <a:t>‹#›</a:t>
            </a:fld>
            <a:endParaRPr lang="en-US" altLang="en-US"/>
          </a:p>
        </p:txBody>
      </p:sp>
    </p:spTree>
    <p:extLst>
      <p:ext uri="{BB962C8B-B14F-4D97-AF65-F5344CB8AC3E}">
        <p14:creationId xmlns:p14="http://schemas.microsoft.com/office/powerpoint/2010/main" val="184979557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C373789-99CB-4BF2-BC20-F3D2163B818D}" type="slidenum">
              <a:rPr lang="en-US" altLang="en-US" smtClean="0"/>
              <a:pPr/>
              <a:t>‹#›</a:t>
            </a:fld>
            <a:endParaRPr lang="en-US" altLang="en-US"/>
          </a:p>
        </p:txBody>
      </p:sp>
    </p:spTree>
    <p:extLst>
      <p:ext uri="{BB962C8B-B14F-4D97-AF65-F5344CB8AC3E}">
        <p14:creationId xmlns:p14="http://schemas.microsoft.com/office/powerpoint/2010/main" val="17004333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3CAAECC-FF5D-416E-931D-6FA13E7B8D6B}" type="slidenum">
              <a:rPr lang="en-US" altLang="en-US" smtClean="0"/>
              <a:pPr/>
              <a:t>‹#›</a:t>
            </a:fld>
            <a:endParaRPr lang="en-US" altLang="en-US"/>
          </a:p>
        </p:txBody>
      </p:sp>
    </p:spTree>
    <p:extLst>
      <p:ext uri="{BB962C8B-B14F-4D97-AF65-F5344CB8AC3E}">
        <p14:creationId xmlns:p14="http://schemas.microsoft.com/office/powerpoint/2010/main" val="2025328473"/>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923B425-048F-4EA1-9A42-8E9DCA555D1E}" type="slidenum">
              <a:rPr lang="en-US" altLang="en-US" smtClean="0"/>
              <a:pPr/>
              <a:t>‹#›</a:t>
            </a:fld>
            <a:endParaRPr lang="en-US" altLang="en-US"/>
          </a:p>
        </p:txBody>
      </p:sp>
    </p:spTree>
    <p:extLst>
      <p:ext uri="{BB962C8B-B14F-4D97-AF65-F5344CB8AC3E}">
        <p14:creationId xmlns:p14="http://schemas.microsoft.com/office/powerpoint/2010/main" val="273454122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000772-19C8-459D-B009-A26C6D7ABBDD}" type="slidenum">
              <a:rPr lang="en-US" altLang="en-US" smtClean="0"/>
              <a:pPr/>
              <a:t>‹#›</a:t>
            </a:fld>
            <a:endParaRPr lang="en-US" altLang="en-US"/>
          </a:p>
        </p:txBody>
      </p:sp>
    </p:spTree>
    <p:extLst>
      <p:ext uri="{BB962C8B-B14F-4D97-AF65-F5344CB8AC3E}">
        <p14:creationId xmlns:p14="http://schemas.microsoft.com/office/powerpoint/2010/main" val="148578626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6E03C7-2203-4305-A59A-A82C19444D66}" type="slidenum">
              <a:rPr lang="en-US" altLang="en-US"/>
              <a:pPr/>
              <a:t>‹#›</a:t>
            </a:fld>
            <a:endParaRPr lang="en-US" altLang="en-US"/>
          </a:p>
        </p:txBody>
      </p:sp>
    </p:spTree>
    <p:extLst>
      <p:ext uri="{BB962C8B-B14F-4D97-AF65-F5344CB8AC3E}">
        <p14:creationId xmlns:p14="http://schemas.microsoft.com/office/powerpoint/2010/main" val="125298878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2709F9C-DF1A-47C5-A226-468BB54EDD4B}" type="slidenum">
              <a:rPr lang="en-US" altLang="en-US" smtClean="0"/>
              <a:pPr/>
              <a:t>‹#›</a:t>
            </a:fld>
            <a:endParaRPr lang="en-US" altLang="en-US"/>
          </a:p>
        </p:txBody>
      </p:sp>
    </p:spTree>
    <p:extLst>
      <p:ext uri="{BB962C8B-B14F-4D97-AF65-F5344CB8AC3E}">
        <p14:creationId xmlns:p14="http://schemas.microsoft.com/office/powerpoint/2010/main" val="333129091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48148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526016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2237126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304973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194872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290632-C6D0-47F2-B9FE-9A004B351F7D}" type="slidenum">
              <a:rPr lang="en-US" altLang="en-US" smtClean="0"/>
              <a:pPr/>
              <a:t>‹#›</a:t>
            </a:fld>
            <a:endParaRPr lang="en-US" altLang="en-US"/>
          </a:p>
        </p:txBody>
      </p:sp>
    </p:spTree>
    <p:extLst>
      <p:ext uri="{BB962C8B-B14F-4D97-AF65-F5344CB8AC3E}">
        <p14:creationId xmlns:p14="http://schemas.microsoft.com/office/powerpoint/2010/main" val="2294415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2B42D04-F58F-47D3-BD8F-3CBB2A42638C}" type="slidenum">
              <a:rPr lang="en-US" altLang="en-US" smtClean="0"/>
              <a:pPr/>
              <a:t>‹#›</a:t>
            </a:fld>
            <a:endParaRPr lang="en-US" altLang="en-US"/>
          </a:p>
        </p:txBody>
      </p:sp>
    </p:spTree>
    <p:extLst>
      <p:ext uri="{BB962C8B-B14F-4D97-AF65-F5344CB8AC3E}">
        <p14:creationId xmlns:p14="http://schemas.microsoft.com/office/powerpoint/2010/main" val="216379584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922B0F-FAA9-49A5-84C8-3766247D5326}" type="slidenum">
              <a:rPr lang="en-US" altLang="en-US" smtClean="0"/>
              <a:pPr/>
              <a:t>‹#›</a:t>
            </a:fld>
            <a:endParaRPr lang="en-US" altLang="en-US"/>
          </a:p>
        </p:txBody>
      </p:sp>
    </p:spTree>
    <p:extLst>
      <p:ext uri="{BB962C8B-B14F-4D97-AF65-F5344CB8AC3E}">
        <p14:creationId xmlns:p14="http://schemas.microsoft.com/office/powerpoint/2010/main" val="3749769356"/>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5B69D684-4D42-4FC5-8097-CDFB74BD287A}" type="slidenum">
              <a:rPr lang="en-US" altLang="en-US"/>
              <a:pPr/>
              <a:t>‹#›</a:t>
            </a:fld>
            <a:endParaRPr lang="en-US" altLang="en-US"/>
          </a:p>
        </p:txBody>
      </p:sp>
    </p:spTree>
    <p:extLst>
      <p:ext uri="{BB962C8B-B14F-4D97-AF65-F5344CB8AC3E}">
        <p14:creationId xmlns:p14="http://schemas.microsoft.com/office/powerpoint/2010/main" val="20484702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EAC7D8-B883-4730-9030-00D97C03FE1E}" type="slidenum">
              <a:rPr lang="en-US" altLang="en-US"/>
              <a:pPr/>
              <a:t>‹#›</a:t>
            </a:fld>
            <a:endParaRPr lang="en-US" altLang="en-US"/>
          </a:p>
        </p:txBody>
      </p:sp>
    </p:spTree>
    <p:extLst>
      <p:ext uri="{BB962C8B-B14F-4D97-AF65-F5344CB8AC3E}">
        <p14:creationId xmlns:p14="http://schemas.microsoft.com/office/powerpoint/2010/main" val="376797301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BF3C20-F260-4FA2-B629-DB5689534D01}" type="slidenum">
              <a:rPr lang="en-US" altLang="en-US"/>
              <a:pPr/>
              <a:t>‹#›</a:t>
            </a:fld>
            <a:endParaRPr lang="en-US" altLang="en-US"/>
          </a:p>
        </p:txBody>
      </p:sp>
    </p:spTree>
    <p:extLst>
      <p:ext uri="{BB962C8B-B14F-4D97-AF65-F5344CB8AC3E}">
        <p14:creationId xmlns:p14="http://schemas.microsoft.com/office/powerpoint/2010/main" val="426868265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5F16E52-810D-4394-AAB4-B31BEED0D9F3}" type="slidenum">
              <a:rPr lang="en-US" altLang="en-US"/>
              <a:pPr/>
              <a:t>‹#›</a:t>
            </a:fld>
            <a:endParaRPr lang="en-US" altLang="en-US"/>
          </a:p>
        </p:txBody>
      </p:sp>
    </p:spTree>
    <p:extLst>
      <p:ext uri="{BB962C8B-B14F-4D97-AF65-F5344CB8AC3E}">
        <p14:creationId xmlns:p14="http://schemas.microsoft.com/office/powerpoint/2010/main" val="296746445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69F8F7-7FC9-4A55-A8B9-75C9AB1BAA8D}" type="slidenum">
              <a:rPr lang="en-US" altLang="en-US"/>
              <a:pPr/>
              <a:t>‹#›</a:t>
            </a:fld>
            <a:endParaRPr lang="en-US" altLang="en-US"/>
          </a:p>
        </p:txBody>
      </p:sp>
    </p:spTree>
    <p:extLst>
      <p:ext uri="{BB962C8B-B14F-4D97-AF65-F5344CB8AC3E}">
        <p14:creationId xmlns:p14="http://schemas.microsoft.com/office/powerpoint/2010/main" val="154046042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B1AFFBE-7B99-4DBA-987D-1285F8D1C432}" type="slidenum">
              <a:rPr lang="en-US" altLang="en-US"/>
              <a:pPr/>
              <a:t>‹#›</a:t>
            </a:fld>
            <a:endParaRPr lang="en-US" altLang="en-US"/>
          </a:p>
        </p:txBody>
      </p:sp>
    </p:spTree>
    <p:extLst>
      <p:ext uri="{BB962C8B-B14F-4D97-AF65-F5344CB8AC3E}">
        <p14:creationId xmlns:p14="http://schemas.microsoft.com/office/powerpoint/2010/main" val="122833738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4BEC25-FC92-45CC-A927-FA15333F7D08}" type="slidenum">
              <a:rPr lang="en-US" altLang="en-US"/>
              <a:pPr/>
              <a:t>‹#›</a:t>
            </a:fld>
            <a:endParaRPr lang="en-US" altLang="en-US"/>
          </a:p>
        </p:txBody>
      </p:sp>
    </p:spTree>
    <p:extLst>
      <p:ext uri="{BB962C8B-B14F-4D97-AF65-F5344CB8AC3E}">
        <p14:creationId xmlns:p14="http://schemas.microsoft.com/office/powerpoint/2010/main" val="161687429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C4966A-508A-431E-8D52-0070FCFD3329}" type="slidenum">
              <a:rPr lang="en-US" altLang="en-US"/>
              <a:pPr/>
              <a:t>‹#›</a:t>
            </a:fld>
            <a:endParaRPr lang="en-US" altLang="en-US"/>
          </a:p>
        </p:txBody>
      </p:sp>
    </p:spTree>
    <p:extLst>
      <p:ext uri="{BB962C8B-B14F-4D97-AF65-F5344CB8AC3E}">
        <p14:creationId xmlns:p14="http://schemas.microsoft.com/office/powerpoint/2010/main" val="387812379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0BBAAB1-8285-463E-BDB5-64F64AE4FB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BBAAB1-8285-463E-BDB5-64F64AE4FB70}" type="slidenum">
              <a:rPr lang="en-US" altLang="en-US" smtClean="0"/>
              <a:pPr/>
              <a:t>‹#›</a:t>
            </a:fld>
            <a:endParaRPr lang="en-US" altLang="en-US"/>
          </a:p>
        </p:txBody>
      </p:sp>
    </p:spTree>
    <p:extLst>
      <p:ext uri="{BB962C8B-B14F-4D97-AF65-F5344CB8AC3E}">
        <p14:creationId xmlns:p14="http://schemas.microsoft.com/office/powerpoint/2010/main" val="613277621"/>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19" r:id="rId15"/>
    <p:sldLayoutId id="2147484420" r:id="rId16"/>
    <p:sldLayoutId id="2147484421" r:id="rId17"/>
    <p:sldLayoutId id="2147484422" r:id="rId18"/>
  </p:sldLayoutIdLst>
  <p:transition>
    <p:random/>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WvTFCdFFX4"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5.jp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www.thinkback.com/georgiafccla" TargetMode="External"/><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sKp8V6W6K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0" y="6400800"/>
            <a:ext cx="607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en-US" altLang="en-US" sz="1400">
                <a:solidFill>
                  <a:schemeClr val="tx1"/>
                </a:solidFill>
                <a:latin typeface="Comic Sans MS" panose="030F0702030302020204" pitchFamily="66" charset="0"/>
              </a:rPr>
              <a:t>Logos Courtesy of www.fcclainc.org</a:t>
            </a:r>
          </a:p>
        </p:txBody>
      </p:sp>
      <p:sp>
        <p:nvSpPr>
          <p:cNvPr id="11267" name="WordArt 8"/>
          <p:cNvSpPr>
            <a:spLocks noChangeArrowheads="1" noChangeShapeType="1" noTextEdit="1"/>
          </p:cNvSpPr>
          <p:nvPr/>
        </p:nvSpPr>
        <p:spPr bwMode="auto">
          <a:xfrm>
            <a:off x="1836737" y="242969"/>
            <a:ext cx="5730875" cy="2514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8800" kern="10" spc="720" dirty="0">
                <a:solidFill>
                  <a:srgbClr val="FF0000"/>
                </a:solidFill>
                <a:effectLst>
                  <a:outerShdw dist="45791" dir="3378596" algn="ctr" rotWithShape="0">
                    <a:srgbClr val="4D4D4D">
                      <a:alpha val="79999"/>
                    </a:srgbClr>
                  </a:outerShdw>
                </a:effectLst>
                <a:latin typeface="Arial" panose="020B0604020202020204" pitchFamily="34" charset="0"/>
              </a:rPr>
              <a:t>Family, Career and</a:t>
            </a:r>
          </a:p>
          <a:p>
            <a:pPr algn="ctr"/>
            <a:r>
              <a:rPr lang="en-US" sz="8800" kern="10" spc="720" dirty="0">
                <a:solidFill>
                  <a:srgbClr val="FF0000"/>
                </a:solidFill>
                <a:effectLst>
                  <a:outerShdw dist="45791" dir="3378596" algn="ctr" rotWithShape="0">
                    <a:srgbClr val="4D4D4D">
                      <a:alpha val="79999"/>
                    </a:srgbClr>
                  </a:outerShdw>
                </a:effectLst>
                <a:latin typeface="Arial" panose="020B0604020202020204" pitchFamily="34" charset="0"/>
              </a:rPr>
              <a:t> Community Leaders</a:t>
            </a:r>
          </a:p>
          <a:p>
            <a:pPr algn="ctr"/>
            <a:r>
              <a:rPr lang="en-US" sz="8800" kern="10" spc="720" dirty="0">
                <a:solidFill>
                  <a:srgbClr val="FF0000"/>
                </a:solidFill>
                <a:effectLst>
                  <a:outerShdw dist="45791" dir="3378596" algn="ctr" rotWithShape="0">
                    <a:srgbClr val="4D4D4D">
                      <a:alpha val="79999"/>
                    </a:srgbClr>
                  </a:outerShdw>
                </a:effectLst>
                <a:latin typeface="Arial" panose="020B0604020202020204" pitchFamily="34" charset="0"/>
              </a:rPr>
              <a:t> of America</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5765" y="3210791"/>
            <a:ext cx="2938493" cy="1958995"/>
          </a:xfrm>
          <a:prstGeom prst="rect">
            <a:avLst/>
          </a:prstGeom>
          <a:ln>
            <a:noFill/>
          </a:ln>
          <a:effectLst>
            <a:softEdge rad="112500"/>
          </a:effectLst>
        </p:spPr>
      </p:pic>
      <p:pic>
        <p:nvPicPr>
          <p:cNvPr id="11271" name="Picture 9"/>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3330575" y="2819400"/>
            <a:ext cx="2743200" cy="228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nspired - High R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42691" y="5201050"/>
            <a:ext cx="1518966" cy="1168486"/>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0092" y="3210791"/>
            <a:ext cx="2929878" cy="1905001"/>
          </a:xfrm>
          <a:prstGeom prst="rect">
            <a:avLst/>
          </a:prstGeom>
          <a:effectLst>
            <a:softEdge rad="76200"/>
          </a:effectLst>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838200"/>
          </a:xfrm>
        </p:spPr>
        <p:txBody>
          <a:bodyPr>
            <a:normAutofit fontScale="90000"/>
          </a:bodyPr>
          <a:lstStyle/>
          <a:p>
            <a:pPr algn="ctr" eaLnBrk="1" fontAlgn="auto" hangingPunct="1">
              <a:spcAft>
                <a:spcPts val="0"/>
              </a:spcAft>
              <a:defRPr/>
            </a:pP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NHA History</a:t>
            </a:r>
          </a:p>
        </p:txBody>
      </p:sp>
      <p:sp>
        <p:nvSpPr>
          <p:cNvPr id="11267" name="Rectangle 3"/>
          <p:cNvSpPr>
            <a:spLocks noGrp="1" noChangeArrowheads="1"/>
          </p:cNvSpPr>
          <p:nvPr>
            <p:ph idx="1"/>
          </p:nvPr>
        </p:nvSpPr>
        <p:spPr>
          <a:xfrm>
            <a:off x="761999" y="1371600"/>
            <a:ext cx="8157411" cy="4495800"/>
          </a:xfrm>
        </p:spPr>
        <p:txBody>
          <a:bodyPr>
            <a:normAutofit/>
          </a:bodyPr>
          <a:lstStyle/>
          <a:p>
            <a:pPr marL="0" indent="0" eaLnBrk="1" fontAlgn="auto" hangingPunct="1">
              <a:spcAft>
                <a:spcPts val="0"/>
              </a:spcAft>
              <a:buNone/>
              <a:defRPr/>
            </a:pPr>
            <a:r>
              <a:rPr lang="en-US" sz="4400" dirty="0">
                <a:solidFill>
                  <a:srgbClr val="FF0000"/>
                </a:solidFill>
                <a:latin typeface="Arial" panose="020B0604020202020204" pitchFamily="34" charset="0"/>
                <a:cs typeface="Arial" panose="020B0604020202020204" pitchFamily="34" charset="0"/>
              </a:rPr>
              <a:t>New Homemakers of America</a:t>
            </a:r>
          </a:p>
          <a:p>
            <a:pPr lvl="1" eaLnBrk="1" fontAlgn="auto" hangingPunct="1">
              <a:spcAft>
                <a:spcPts val="0"/>
              </a:spcAft>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Organization in the African American schools</a:t>
            </a:r>
          </a:p>
          <a:p>
            <a:pPr lvl="1" eaLnBrk="1" fontAlgn="auto" hangingPunct="1">
              <a:spcAft>
                <a:spcPts val="0"/>
              </a:spcAft>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First GA State Adviser, Miss Daisy Lewis </a:t>
            </a:r>
          </a:p>
          <a:p>
            <a:pPr lvl="1" eaLnBrk="1" fontAlgn="auto" hangingPunct="1">
              <a:spcAft>
                <a:spcPts val="0"/>
              </a:spcAft>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Cabin named in her honor    </a:t>
            </a:r>
            <a:br>
              <a:rPr lang="en-US" sz="2400" dirty="0">
                <a:solidFill>
                  <a:srgbClr val="000000"/>
                </a:solidFill>
                <a:latin typeface="Arial" panose="020B0604020202020204" pitchFamily="34" charset="0"/>
                <a:cs typeface="Arial" panose="020B0604020202020204" pitchFamily="34" charset="0"/>
              </a:rPr>
            </a:br>
            <a:r>
              <a:rPr lang="en-US" sz="2400" dirty="0">
                <a:solidFill>
                  <a:srgbClr val="000000"/>
                </a:solidFill>
                <a:latin typeface="Arial" panose="020B0604020202020204" pitchFamily="34" charset="0"/>
                <a:cs typeface="Arial" panose="020B0604020202020204" pitchFamily="34" charset="0"/>
              </a:rPr>
              <a:t>at Camp John Hope in Fort Valley</a:t>
            </a:r>
          </a:p>
          <a:p>
            <a:pPr lvl="1" eaLnBrk="1" fontAlgn="auto" hangingPunct="1">
              <a:spcAft>
                <a:spcPts val="0"/>
              </a:spcAft>
              <a:buFont typeface="Wingdings" pitchFamily="2" charset="2"/>
              <a:buNone/>
              <a:defRPr/>
            </a:pPr>
            <a:endParaRPr lang="en-US" sz="3600" dirty="0">
              <a:solidFill>
                <a:schemeClr val="accent5">
                  <a:lumMod val="50000"/>
                </a:schemeClr>
              </a:solidFill>
              <a:latin typeface="Arial" panose="020B0604020202020204" pitchFamily="34" charset="0"/>
              <a:cs typeface="Arial" panose="020B0604020202020204" pitchFamily="34" charset="0"/>
            </a:endParaRPr>
          </a:p>
          <a:p>
            <a:pPr lvl="1" eaLnBrk="1" fontAlgn="auto" hangingPunct="1">
              <a:spcAft>
                <a:spcPts val="0"/>
              </a:spcAft>
              <a:buFont typeface="Wingdings" pitchFamily="2" charset="2"/>
              <a:buNone/>
              <a:defRPr/>
            </a:pPr>
            <a:r>
              <a:rPr lang="en-US" sz="3600" dirty="0">
                <a:solidFill>
                  <a:srgbClr val="FF0000"/>
                </a:solidFill>
                <a:latin typeface="Arial" panose="020B0604020202020204" pitchFamily="34" charset="0"/>
                <a:cs typeface="Arial" panose="020B0604020202020204" pitchFamily="34" charset="0"/>
              </a:rPr>
              <a:t>1965 – NHA and FHA </a:t>
            </a:r>
            <a:br>
              <a:rPr lang="en-US" sz="3600" dirty="0">
                <a:solidFill>
                  <a:srgbClr val="FF0000"/>
                </a:solidFill>
                <a:latin typeface="Arial" panose="020B0604020202020204" pitchFamily="34" charset="0"/>
                <a:cs typeface="Arial" panose="020B0604020202020204" pitchFamily="34" charset="0"/>
              </a:rPr>
            </a:br>
            <a:r>
              <a:rPr lang="en-US" sz="3600" dirty="0">
                <a:solidFill>
                  <a:srgbClr val="FF0000"/>
                </a:solidFill>
                <a:latin typeface="Arial" panose="020B0604020202020204" pitchFamily="34" charset="0"/>
                <a:cs typeface="Arial" panose="020B0604020202020204" pitchFamily="34" charset="0"/>
              </a:rPr>
              <a:t>merged</a:t>
            </a:r>
          </a:p>
        </p:txBody>
      </p:sp>
      <p:pic>
        <p:nvPicPr>
          <p:cNvPr id="20484" name="Picture 4" descr="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1336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5660" y="483927"/>
            <a:ext cx="8686800" cy="838200"/>
          </a:xfrm>
        </p:spPr>
        <p:txBody>
          <a:bodyPr>
            <a:noAutofit/>
          </a:bodyPr>
          <a:lstStyle/>
          <a:p>
            <a:pPr algn="ctr" eaLnBrk="1" fontAlgn="auto" hangingPunct="1">
              <a:spcAft>
                <a:spcPts val="0"/>
              </a:spcAft>
              <a:defRPr/>
            </a:pP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FHA Changes </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FCCLA</a:t>
            </a:r>
          </a:p>
        </p:txBody>
      </p:sp>
      <p:sp>
        <p:nvSpPr>
          <p:cNvPr id="21507" name="Rectangle 3"/>
          <p:cNvSpPr>
            <a:spLocks noGrp="1" noChangeArrowheads="1"/>
          </p:cNvSpPr>
          <p:nvPr>
            <p:ph idx="1"/>
          </p:nvPr>
        </p:nvSpPr>
        <p:spPr>
          <a:xfrm>
            <a:off x="762000" y="2209800"/>
            <a:ext cx="8153400" cy="3886200"/>
          </a:xfrm>
        </p:spPr>
        <p:txBody>
          <a:bodyPr/>
          <a:lstStyle/>
          <a:p>
            <a:pPr eaLnBrk="1" hangingPunct="1"/>
            <a:r>
              <a:rPr lang="en-US" altLang="en-US" sz="2800" dirty="0">
                <a:latin typeface="Arial" panose="020B0604020202020204" pitchFamily="34" charset="0"/>
                <a:cs typeface="Arial" panose="020B0604020202020204" pitchFamily="34" charset="0"/>
              </a:rPr>
              <a:t>1983:  National Headquarters Opened in </a:t>
            </a:r>
          </a:p>
          <a:p>
            <a:pP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              Reston, Virginia</a:t>
            </a:r>
          </a:p>
          <a:p>
            <a:pPr eaLnBrk="1" hangingPunct="1"/>
            <a:r>
              <a:rPr lang="en-US" altLang="en-US" sz="2800" dirty="0">
                <a:solidFill>
                  <a:srgbClr val="FF0000"/>
                </a:solidFill>
                <a:latin typeface="Arial" panose="020B0604020202020204" pitchFamily="34" charset="0"/>
                <a:cs typeface="Arial" panose="020B0604020202020204" pitchFamily="34" charset="0"/>
              </a:rPr>
              <a:t>1995:  Home Economics Became </a:t>
            </a:r>
          </a:p>
          <a:p>
            <a:pPr eaLnBrk="1" hangingPunct="1">
              <a:buFont typeface="Wingdings" panose="05000000000000000000" pitchFamily="2" charset="2"/>
              <a:buNone/>
            </a:pPr>
            <a:r>
              <a:rPr lang="en-US" altLang="en-US" sz="2800" dirty="0">
                <a:solidFill>
                  <a:srgbClr val="FF0000"/>
                </a:solidFill>
                <a:latin typeface="Arial" panose="020B0604020202020204" pitchFamily="34" charset="0"/>
                <a:cs typeface="Arial" panose="020B0604020202020204" pitchFamily="34" charset="0"/>
              </a:rPr>
              <a:t>              Family and Consumer Sciences</a:t>
            </a:r>
          </a:p>
          <a:p>
            <a:pPr eaLnBrk="1" hangingPunct="1"/>
            <a:r>
              <a:rPr lang="en-US" altLang="en-US" sz="2800" dirty="0">
                <a:solidFill>
                  <a:srgbClr val="FF0000"/>
                </a:solidFill>
                <a:latin typeface="Arial" panose="020B0604020202020204" pitchFamily="34" charset="0"/>
                <a:cs typeface="Arial" panose="020B0604020202020204" pitchFamily="34" charset="0"/>
              </a:rPr>
              <a:t>1999: Name changed from FHA to FCCLA</a:t>
            </a:r>
          </a:p>
          <a:p>
            <a:pPr eaLnBrk="1" hangingPunct="1"/>
            <a:r>
              <a:rPr lang="en-US" altLang="en-US" sz="2800" dirty="0">
                <a:latin typeface="Arial" panose="020B0604020202020204" pitchFamily="34" charset="0"/>
                <a:cs typeface="Arial" panose="020B0604020202020204" pitchFamily="34" charset="0"/>
              </a:rPr>
              <a:t>1999:  New Emblem Introduced</a:t>
            </a:r>
          </a:p>
          <a:p>
            <a:pPr eaLnBrk="1" hangingPunct="1"/>
            <a:endParaRPr lang="en-US" altLang="en-US" sz="2800" dirty="0">
              <a:latin typeface="Comic Sans MS" panose="030F0702030302020204" pitchFamily="66" charset="0"/>
            </a:endParaRPr>
          </a:p>
          <a:p>
            <a:pPr eaLnBrk="1" hangingPunct="1"/>
            <a:endParaRPr lang="en-US" altLang="en-US" sz="2400" dirty="0">
              <a:latin typeface="Comic Sans MS" panose="030F0702030302020204" pitchFamily="66" charset="0"/>
            </a:endParaRPr>
          </a:p>
        </p:txBody>
      </p:sp>
      <p:pic>
        <p:nvPicPr>
          <p:cNvPr id="21508" name="Picture 3" descr="tagline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800600"/>
            <a:ext cx="2990626"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07" y="257175"/>
            <a:ext cx="9143293"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Programs</a:t>
            </a:r>
          </a:p>
        </p:txBody>
      </p:sp>
      <p:pic>
        <p:nvPicPr>
          <p:cNvPr id="2253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19800" y="4699006"/>
            <a:ext cx="2743200" cy="20574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1181453" y="1723029"/>
            <a:ext cx="678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000" dirty="0">
                <a:solidFill>
                  <a:schemeClr val="tx1"/>
                </a:solidFill>
                <a:latin typeface="Arial" panose="020B0604020202020204" pitchFamily="34" charset="0"/>
              </a:rPr>
              <a:t>National Awards –Apply Online by March 1</a:t>
            </a:r>
          </a:p>
          <a:p>
            <a:pPr eaLnBrk="1" hangingPunct="1">
              <a:spcBef>
                <a:spcPct val="0"/>
              </a:spcBef>
              <a:buClrTx/>
              <a:buSzTx/>
              <a:buFontTx/>
              <a:buNone/>
            </a:pPr>
            <a:r>
              <a:rPr lang="en-US" altLang="en-US" sz="2000" dirty="0">
                <a:solidFill>
                  <a:schemeClr val="tx1"/>
                </a:solidFill>
                <a:latin typeface="Arial" panose="020B0604020202020204" pitchFamily="34" charset="0"/>
              </a:rPr>
              <a:t>1</a:t>
            </a:r>
            <a:r>
              <a:rPr lang="en-US" altLang="en-US" sz="2000" baseline="30000" dirty="0">
                <a:solidFill>
                  <a:schemeClr val="tx1"/>
                </a:solidFill>
                <a:latin typeface="Arial" panose="020B0604020202020204" pitchFamily="34" charset="0"/>
              </a:rPr>
              <a:t>st</a:t>
            </a:r>
            <a:r>
              <a:rPr lang="en-US" altLang="en-US" sz="2000" dirty="0">
                <a:solidFill>
                  <a:schemeClr val="tx1"/>
                </a:solidFill>
                <a:latin typeface="Arial" panose="020B0604020202020204" pitchFamily="34" charset="0"/>
              </a:rPr>
              <a:t> Place High School        $1,000</a:t>
            </a:r>
          </a:p>
          <a:p>
            <a:pPr eaLnBrk="1" hangingPunct="1">
              <a:spcBef>
                <a:spcPct val="0"/>
              </a:spcBef>
              <a:buClrTx/>
              <a:buSzTx/>
              <a:buFontTx/>
              <a:buNone/>
            </a:pPr>
            <a:r>
              <a:rPr lang="en-US" altLang="en-US" sz="2000" dirty="0">
                <a:solidFill>
                  <a:schemeClr val="tx1"/>
                </a:solidFill>
                <a:latin typeface="Arial" panose="020B0604020202020204" pitchFamily="34" charset="0"/>
              </a:rPr>
              <a:t>1</a:t>
            </a:r>
            <a:r>
              <a:rPr lang="en-US" altLang="en-US" sz="2000" baseline="30000" dirty="0">
                <a:solidFill>
                  <a:schemeClr val="tx1"/>
                </a:solidFill>
                <a:latin typeface="Arial" panose="020B0604020202020204" pitchFamily="34" charset="0"/>
              </a:rPr>
              <a:t>st</a:t>
            </a:r>
            <a:r>
              <a:rPr lang="en-US" altLang="en-US" sz="2000" dirty="0">
                <a:solidFill>
                  <a:schemeClr val="tx1"/>
                </a:solidFill>
                <a:latin typeface="Arial" panose="020B0604020202020204" pitchFamily="34" charset="0"/>
              </a:rPr>
              <a:t> Place Middle School     $1,000</a:t>
            </a:r>
          </a:p>
          <a:p>
            <a:pPr eaLnBrk="1" hangingPunct="1">
              <a:spcBef>
                <a:spcPct val="0"/>
              </a:spcBef>
              <a:buClrTx/>
              <a:buSzTx/>
              <a:buFontTx/>
              <a:buNone/>
            </a:pPr>
            <a:r>
              <a:rPr lang="en-US" altLang="en-US" sz="2000" dirty="0">
                <a:solidFill>
                  <a:schemeClr val="tx1"/>
                </a:solidFill>
                <a:latin typeface="Arial" panose="020B0604020202020204" pitchFamily="34" charset="0"/>
              </a:rPr>
              <a:t>Runner up                          $500</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766" y="4653282"/>
            <a:ext cx="1505820" cy="2007761"/>
          </a:xfrm>
          <a:prstGeom prst="rect">
            <a:avLst/>
          </a:prstGeom>
          <a:ln>
            <a:noFill/>
          </a:ln>
          <a:effectLst>
            <a:softEdge rad="1125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6968" y="4744244"/>
            <a:ext cx="2513541" cy="1885156"/>
          </a:xfrm>
          <a:prstGeom prst="rect">
            <a:avLst/>
          </a:prstGeom>
          <a:effectLst>
            <a:softEdge rad="190500"/>
          </a:effectLst>
        </p:spPr>
      </p:pic>
      <p:pic>
        <p:nvPicPr>
          <p:cNvPr id="3" name="Picture 2">
            <a:extLst>
              <a:ext uri="{FF2B5EF4-FFF2-40B4-BE49-F238E27FC236}">
                <a16:creationId xmlns:a16="http://schemas.microsoft.com/office/drawing/2014/main" id="{BCFD41A4-5D32-46BE-A1B5-E30951B4FC13}"/>
              </a:ext>
            </a:extLst>
          </p:cNvPr>
          <p:cNvPicPr>
            <a:picLocks noChangeAspect="1"/>
          </p:cNvPicPr>
          <p:nvPr/>
        </p:nvPicPr>
        <p:blipFill>
          <a:blip r:embed="rId6"/>
          <a:stretch>
            <a:fillRect/>
          </a:stretch>
        </p:blipFill>
        <p:spPr>
          <a:xfrm>
            <a:off x="5429250" y="2662237"/>
            <a:ext cx="3333750" cy="1533525"/>
          </a:xfrm>
          <a:prstGeom prst="rect">
            <a:avLst/>
          </a:prstGeom>
        </p:spPr>
      </p:pic>
      <p:pic>
        <p:nvPicPr>
          <p:cNvPr id="4" name="Picture 3">
            <a:extLst>
              <a:ext uri="{FF2B5EF4-FFF2-40B4-BE49-F238E27FC236}">
                <a16:creationId xmlns:a16="http://schemas.microsoft.com/office/drawing/2014/main" id="{8F257477-2B22-4B1D-AE83-85AED5838EB9}"/>
              </a:ext>
            </a:extLst>
          </p:cNvPr>
          <p:cNvPicPr>
            <a:picLocks noChangeAspect="1"/>
          </p:cNvPicPr>
          <p:nvPr/>
        </p:nvPicPr>
        <p:blipFill>
          <a:blip r:embed="rId7"/>
          <a:stretch>
            <a:fillRect/>
          </a:stretch>
        </p:blipFill>
        <p:spPr>
          <a:xfrm>
            <a:off x="1107855" y="3254608"/>
            <a:ext cx="3131766" cy="1323975"/>
          </a:xfrm>
          <a:prstGeom prst="rect">
            <a:avLst/>
          </a:prstGeom>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1898"/>
            <a:ext cx="91440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Programs</a:t>
            </a:r>
          </a:p>
        </p:txBody>
      </p:sp>
      <p:pic>
        <p:nvPicPr>
          <p:cNvPr id="23555"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46225" y="1828800"/>
            <a:ext cx="30257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3" descr="FamFi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3810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4" descr="FinanF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537" y="1457492"/>
            <a:ext cx="28035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791200" y="3559175"/>
            <a:ext cx="2059781" cy="2746375"/>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4" name="Picture 5" descr="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2743200" cy="185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60295" y="3886200"/>
            <a:ext cx="3896299" cy="16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2133600"/>
            <a:ext cx="3000375" cy="1538374"/>
          </a:xfrm>
          <a:prstGeom prst="rect">
            <a:avLst/>
          </a:prstGeom>
        </p:spPr>
      </p:pic>
      <p:sp>
        <p:nvSpPr>
          <p:cNvPr id="6" name="Rectangle 2"/>
          <p:cNvSpPr>
            <a:spLocks noGrp="1" noChangeArrowheads="1"/>
          </p:cNvSpPr>
          <p:nvPr>
            <p:ph type="title"/>
          </p:nvPr>
        </p:nvSpPr>
        <p:spPr>
          <a:xfrm>
            <a:off x="0" y="221898"/>
            <a:ext cx="91440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Programs</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93230" y="4038600"/>
            <a:ext cx="2305050" cy="2590800"/>
          </a:xfrm>
          <a:prstGeom prst="rect">
            <a:avLst/>
          </a:prstGeom>
          <a:effectLst>
            <a:softEdge rad="190500"/>
          </a:effec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8288"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FCCLA</a:t>
            </a:r>
          </a:p>
        </p:txBody>
      </p:sp>
      <p:sp>
        <p:nvSpPr>
          <p:cNvPr id="26627" name="Rectangle 3"/>
          <p:cNvSpPr>
            <a:spLocks noGrp="1" noChangeArrowheads="1"/>
          </p:cNvSpPr>
          <p:nvPr>
            <p:ph idx="1"/>
          </p:nvPr>
        </p:nvSpPr>
        <p:spPr>
          <a:xfrm>
            <a:off x="990600" y="1295399"/>
            <a:ext cx="7964488" cy="5257801"/>
          </a:xfrm>
        </p:spPr>
        <p:txBody>
          <a:bodyPr/>
          <a:lstStyle/>
          <a:p>
            <a:pPr eaLnBrk="1" hangingPunct="1"/>
            <a:r>
              <a:rPr lang="en-US" altLang="en-US" sz="2800" dirty="0">
                <a:solidFill>
                  <a:srgbClr val="FF0000"/>
                </a:solidFill>
                <a:latin typeface="Arial" panose="020B0604020202020204" pitchFamily="34" charset="0"/>
                <a:cs typeface="Arial" panose="020B0604020202020204" pitchFamily="34" charset="0"/>
              </a:rPr>
              <a:t>National Website -  </a:t>
            </a:r>
            <a:r>
              <a:rPr lang="en-US" altLang="en-US" sz="2800" u="sng" dirty="0">
                <a:solidFill>
                  <a:srgbClr val="FF0000"/>
                </a:solidFill>
                <a:latin typeface="Arial" panose="020B0604020202020204" pitchFamily="34" charset="0"/>
                <a:cs typeface="Arial" panose="020B0604020202020204" pitchFamily="34" charset="0"/>
              </a:rPr>
              <a:t>www.fcclainc.org</a:t>
            </a:r>
          </a:p>
          <a:p>
            <a:pPr eaLnBrk="1" hangingPunct="1"/>
            <a:r>
              <a:rPr lang="en-US" altLang="en-US" sz="2800" dirty="0">
                <a:latin typeface="Arial" panose="020B0604020202020204" pitchFamily="34" charset="0"/>
                <a:cs typeface="Arial" panose="020B0604020202020204" pitchFamily="34" charset="0"/>
              </a:rPr>
              <a:t>10 National Officers</a:t>
            </a:r>
          </a:p>
          <a:p>
            <a:pPr eaLnBrk="1" hangingPunct="1"/>
            <a:r>
              <a:rPr lang="en-US" altLang="en-US" sz="2800" dirty="0">
                <a:latin typeface="Arial" panose="020B0604020202020204" pitchFamily="34" charset="0"/>
                <a:cs typeface="Arial" panose="020B0604020202020204" pitchFamily="34" charset="0"/>
              </a:rPr>
              <a:t>Plan National Conferences:</a:t>
            </a:r>
          </a:p>
          <a:p>
            <a:pP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          National Fall Conference in November</a:t>
            </a:r>
          </a:p>
          <a:p>
            <a:pP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          National Leadership Conference in July</a:t>
            </a:r>
          </a:p>
          <a:p>
            <a:pPr eaLnBrk="1" hangingPunct="1"/>
            <a:r>
              <a:rPr lang="en-US" altLang="en-US" sz="2800" dirty="0">
                <a:latin typeface="Arial" panose="020B0604020202020204" pitchFamily="34" charset="0"/>
                <a:cs typeface="Arial" panose="020B0604020202020204" pitchFamily="34" charset="0"/>
              </a:rPr>
              <a:t>Georgia had national officers last year (2018-2019)</a:t>
            </a:r>
          </a:p>
          <a:p>
            <a:pPr lvl="1"/>
            <a:r>
              <a:rPr lang="en-US" altLang="en-US" dirty="0">
                <a:latin typeface="Arial" panose="020B0604020202020204" pitchFamily="34" charset="0"/>
                <a:cs typeface="Arial" panose="020B0604020202020204" pitchFamily="34" charset="0"/>
              </a:rPr>
              <a:t>Avery Hurst, Coffee High School – National 1</a:t>
            </a:r>
            <a:r>
              <a:rPr lang="en-US" altLang="en-US" baseline="30000" dirty="0">
                <a:latin typeface="Arial" panose="020B0604020202020204" pitchFamily="34" charset="0"/>
                <a:cs typeface="Arial" panose="020B0604020202020204" pitchFamily="34" charset="0"/>
              </a:rPr>
              <a:t>st</a:t>
            </a:r>
            <a:r>
              <a:rPr lang="en-US" altLang="en-US" dirty="0">
                <a:latin typeface="Arial" panose="020B0604020202020204" pitchFamily="34" charset="0"/>
                <a:cs typeface="Arial" panose="020B0604020202020204" pitchFamily="34" charset="0"/>
              </a:rPr>
              <a:t> Vice President</a:t>
            </a:r>
          </a:p>
          <a:p>
            <a:pPr lvl="1"/>
            <a:r>
              <a:rPr lang="en-US" altLang="en-US" dirty="0">
                <a:latin typeface="Arial" panose="020B0604020202020204" pitchFamily="34" charset="0"/>
                <a:cs typeface="Arial" panose="020B0604020202020204" pitchFamily="34" charset="0"/>
              </a:rPr>
              <a:t>Julia Peake, Flowery Branch High School – National Vice President of Finance</a:t>
            </a:r>
            <a:endParaRPr lang="en-US" altLang="en-US" sz="4400"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9901"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Publications</a:t>
            </a:r>
          </a:p>
        </p:txBody>
      </p:sp>
      <p:sp>
        <p:nvSpPr>
          <p:cNvPr id="27651" name="Rectangle 3"/>
          <p:cNvSpPr>
            <a:spLocks noGrp="1" noChangeArrowheads="1"/>
          </p:cNvSpPr>
          <p:nvPr>
            <p:ph idx="1"/>
          </p:nvPr>
        </p:nvSpPr>
        <p:spPr>
          <a:xfrm>
            <a:off x="914400" y="1295400"/>
            <a:ext cx="6248400" cy="4953000"/>
          </a:xfrm>
        </p:spPr>
        <p:txBody>
          <a:bodyPr>
            <a:noAutofit/>
          </a:bodyPr>
          <a:lstStyle/>
          <a:p>
            <a:pPr algn="ctr" eaLnBrk="1" hangingPunct="1">
              <a:buFont typeface="Wingdings 2" panose="05020102010507070707" pitchFamily="18" charset="2"/>
              <a:buNone/>
              <a:defRPr/>
            </a:pPr>
            <a:r>
              <a:rPr lang="en-US" sz="2800" b="1" i="1" dirty="0">
                <a:solidFill>
                  <a:srgbClr val="FF0000"/>
                </a:solidFill>
                <a:latin typeface="Arial" panose="020B0604020202020204" pitchFamily="34" charset="0"/>
                <a:cs typeface="Arial" panose="020B0604020202020204" pitchFamily="34" charset="0"/>
              </a:rPr>
              <a:t>Georgia News</a:t>
            </a:r>
            <a:r>
              <a:rPr lang="en-US" sz="2800" dirty="0">
                <a:solidFill>
                  <a:srgbClr val="FF0000"/>
                </a:solidFill>
                <a:latin typeface="Arial" panose="020B0604020202020204" pitchFamily="34" charset="0"/>
                <a:cs typeface="Arial" panose="020B0604020202020204" pitchFamily="34" charset="0"/>
              </a:rPr>
              <a:t>:  </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The State Newspaper</a:t>
            </a:r>
          </a:p>
          <a:p>
            <a:pPr marL="0" indent="0" algn="ctr" eaLnBrk="1" hangingPunct="1">
              <a:buNone/>
              <a:defRPr/>
            </a:pPr>
            <a:r>
              <a:rPr lang="en-US" sz="2800" dirty="0">
                <a:latin typeface="Arial" panose="020B0604020202020204" pitchFamily="34" charset="0"/>
                <a:cs typeface="Arial" panose="020B0604020202020204" pitchFamily="34" charset="0"/>
              </a:rPr>
              <a:t>Each chapter receives a copy of Georgia News twice a year and it is also available online</a:t>
            </a:r>
          </a:p>
          <a:p>
            <a:pPr marL="0" indent="0" eaLnBrk="1" hangingPunct="1">
              <a:buNone/>
              <a:defRPr/>
            </a:pPr>
            <a:endParaRPr lang="en-US" sz="2800" dirty="0">
              <a:solidFill>
                <a:schemeClr val="accent5">
                  <a:lumMod val="50000"/>
                </a:schemeClr>
              </a:solidFill>
              <a:latin typeface="Arial" panose="020B0604020202020204" pitchFamily="34" charset="0"/>
              <a:cs typeface="Arial" panose="020B0604020202020204" pitchFamily="34" charset="0"/>
            </a:endParaRPr>
          </a:p>
          <a:p>
            <a:pPr algn="ctr" eaLnBrk="1" hangingPunct="1">
              <a:buFont typeface="Wingdings 2" panose="05020102010507070707" pitchFamily="18" charset="2"/>
              <a:buNone/>
              <a:defRPr/>
            </a:pPr>
            <a:r>
              <a:rPr lang="en-US" sz="2800" b="1" i="1" dirty="0">
                <a:solidFill>
                  <a:srgbClr val="FF0000"/>
                </a:solidFill>
                <a:latin typeface="Arial" panose="020B0604020202020204" pitchFamily="34" charset="0"/>
                <a:cs typeface="Arial" panose="020B0604020202020204" pitchFamily="34" charset="0"/>
              </a:rPr>
              <a:t>Teen Times</a:t>
            </a:r>
            <a:r>
              <a:rPr lang="en-US" sz="2800" dirty="0">
                <a:solidFill>
                  <a:srgbClr val="FF0000"/>
                </a:solidFill>
                <a:latin typeface="Arial" panose="020B0604020202020204" pitchFamily="34" charset="0"/>
                <a:cs typeface="Arial" panose="020B0604020202020204" pitchFamily="34" charset="0"/>
              </a:rPr>
              <a:t>:  </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The National Magazine</a:t>
            </a:r>
          </a:p>
          <a:p>
            <a:pPr marL="0" indent="0" algn="ctr" eaLnBrk="1" hangingPunct="1">
              <a:buNone/>
              <a:defRPr/>
            </a:pPr>
            <a:r>
              <a:rPr lang="en-US" sz="2800" dirty="0">
                <a:latin typeface="Arial" panose="020B0604020202020204" pitchFamily="34" charset="0"/>
                <a:cs typeface="Arial" panose="020B0604020202020204" pitchFamily="34" charset="0"/>
              </a:rPr>
              <a:t>Each chapter receives a classroom set 3 times a year</a:t>
            </a:r>
          </a:p>
        </p:txBody>
      </p:sp>
      <p:pic>
        <p:nvPicPr>
          <p:cNvPr id="27652" name="Picture 4" descr="GACTE Conference 004.JPG"/>
          <p:cNvPicPr>
            <a:picLocks noChangeAspect="1"/>
          </p:cNvPicPr>
          <p:nvPr/>
        </p:nvPicPr>
        <p:blipFill rotWithShape="1">
          <a:blip r:embed="rId3">
            <a:extLst>
              <a:ext uri="{28A0092B-C50C-407E-A947-70E740481C1C}">
                <a14:useLocalDpi xmlns:a14="http://schemas.microsoft.com/office/drawing/2010/main" val="0"/>
              </a:ext>
            </a:extLst>
          </a:blip>
          <a:srcRect t="8000"/>
          <a:stretch/>
        </p:blipFill>
        <p:spPr bwMode="auto">
          <a:xfrm>
            <a:off x="7010400" y="1752600"/>
            <a:ext cx="1676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3" descr="cover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0963">
            <a:off x="7045325" y="4100513"/>
            <a:ext cx="17097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10147"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FCCLA</a:t>
            </a:r>
          </a:p>
        </p:txBody>
      </p:sp>
      <p:sp>
        <p:nvSpPr>
          <p:cNvPr id="28675" name="Rectangle 3"/>
          <p:cNvSpPr>
            <a:spLocks noGrp="1" noChangeArrowheads="1"/>
          </p:cNvSpPr>
          <p:nvPr>
            <p:ph idx="1"/>
          </p:nvPr>
        </p:nvSpPr>
        <p:spPr>
          <a:xfrm>
            <a:off x="914400" y="1219200"/>
            <a:ext cx="8040688" cy="4495800"/>
          </a:xfrm>
        </p:spPr>
        <p:txBody>
          <a:bodyPr/>
          <a:lstStyle/>
          <a:p>
            <a:pPr eaLnBrk="1" hangingPunct="1">
              <a:lnSpc>
                <a:spcPct val="90000"/>
              </a:lnSpc>
              <a:buFont typeface="Wingdings" panose="05000000000000000000" pitchFamily="2" charset="2"/>
              <a:buNone/>
            </a:pPr>
            <a:r>
              <a:rPr lang="en-US" altLang="en-US" sz="2800" b="1" u="sng" dirty="0">
                <a:solidFill>
                  <a:srgbClr val="FF0000"/>
                </a:solidFill>
                <a:latin typeface="Arial" panose="020B0604020202020204" pitchFamily="34" charset="0"/>
                <a:cs typeface="Arial" panose="020B0604020202020204" pitchFamily="34" charset="0"/>
              </a:rPr>
              <a:t>Two Camps:</a:t>
            </a:r>
          </a:p>
          <a:p>
            <a:pPr eaLnBrk="1" hangingPunct="1">
              <a:lnSpc>
                <a:spcPct val="90000"/>
              </a:lnSpc>
              <a:buFont typeface="Wingdings" panose="05000000000000000000" pitchFamily="2" charset="2"/>
              <a:buNone/>
            </a:pPr>
            <a:r>
              <a:rPr lang="en-US" altLang="en-US" sz="2800" dirty="0">
                <a:solidFill>
                  <a:srgbClr val="FF0000"/>
                </a:solidFill>
                <a:latin typeface="Arial" panose="020B0604020202020204" pitchFamily="34" charset="0"/>
                <a:cs typeface="Arial" panose="020B0604020202020204" pitchFamily="34" charset="0"/>
              </a:rPr>
              <a:t>1. </a:t>
            </a:r>
            <a:r>
              <a:rPr lang="en-US" altLang="en-US" sz="2800" b="1" dirty="0">
                <a:solidFill>
                  <a:srgbClr val="FF0000"/>
                </a:solidFill>
                <a:latin typeface="Arial" panose="020B0604020202020204" pitchFamily="34" charset="0"/>
                <a:cs typeface="Arial" panose="020B0604020202020204" pitchFamily="34" charset="0"/>
              </a:rPr>
              <a:t>Georgia FFA-FCCLA Center </a:t>
            </a:r>
            <a:r>
              <a:rPr lang="en-US" altLang="en-US" sz="2800" dirty="0">
                <a:solidFill>
                  <a:srgbClr val="FF0000"/>
                </a:solidFill>
                <a:latin typeface="Arial" panose="020B0604020202020204" pitchFamily="34" charset="0"/>
                <a:cs typeface="Arial" panose="020B0604020202020204" pitchFamily="34" charset="0"/>
              </a:rPr>
              <a:t>in Covington</a:t>
            </a:r>
          </a:p>
          <a:p>
            <a:pPr eaLnBrk="1" hangingPunct="1">
              <a:lnSpc>
                <a:spcPct val="90000"/>
              </a:lnSpc>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Summer Leadership Camp in May – June</a:t>
            </a:r>
          </a:p>
          <a:p>
            <a:pPr eaLnBrk="1" hangingPunct="1">
              <a:lnSpc>
                <a:spcPct val="90000"/>
              </a:lnSpc>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BASIC Training</a:t>
            </a:r>
          </a:p>
          <a:p>
            <a:pPr eaLnBrk="1" hangingPunct="1">
              <a:lnSpc>
                <a:spcPct val="90000"/>
              </a:lnSpc>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eaLnBrk="1" hangingPunct="1">
              <a:lnSpc>
                <a:spcPct val="90000"/>
              </a:lnSpc>
              <a:buFont typeface="Wingdings 2" panose="05020102010507070707" pitchFamily="18" charset="2"/>
              <a:buNone/>
            </a:pPr>
            <a:r>
              <a:rPr lang="en-US" altLang="en-US" sz="2800" dirty="0">
                <a:solidFill>
                  <a:srgbClr val="FF0000"/>
                </a:solidFill>
                <a:latin typeface="Arial" panose="020B0604020202020204" pitchFamily="34" charset="0"/>
                <a:cs typeface="Arial" panose="020B0604020202020204" pitchFamily="34" charset="0"/>
              </a:rPr>
              <a:t>2. </a:t>
            </a:r>
            <a:r>
              <a:rPr lang="en-US" altLang="en-US" sz="2800" b="1" dirty="0">
                <a:solidFill>
                  <a:srgbClr val="FF0000"/>
                </a:solidFill>
                <a:latin typeface="Arial" panose="020B0604020202020204" pitchFamily="34" charset="0"/>
                <a:cs typeface="Arial" panose="020B0604020202020204" pitchFamily="34" charset="0"/>
              </a:rPr>
              <a:t>Camp John Hope </a:t>
            </a:r>
            <a:r>
              <a:rPr lang="en-US" altLang="en-US" sz="2800" dirty="0">
                <a:solidFill>
                  <a:srgbClr val="FF0000"/>
                </a:solidFill>
                <a:latin typeface="Arial" panose="020B0604020202020204" pitchFamily="34" charset="0"/>
                <a:cs typeface="Arial" panose="020B0604020202020204" pitchFamily="34" charset="0"/>
              </a:rPr>
              <a:t>in Fort Valley</a:t>
            </a:r>
          </a:p>
          <a:p>
            <a:pPr eaLnBrk="1" hangingPunct="1">
              <a:lnSpc>
                <a:spcPct val="90000"/>
              </a:lnSpc>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GOLD Training</a:t>
            </a:r>
          </a:p>
        </p:txBody>
      </p:sp>
      <p:pic>
        <p:nvPicPr>
          <p:cNvPr id="28676" name="Picture 3" descr="ShefferFront2.jpg"/>
          <p:cNvPicPr>
            <a:picLocks noChangeAspect="1"/>
          </p:cNvPicPr>
          <p:nvPr/>
        </p:nvPicPr>
        <p:blipFill>
          <a:blip r:embed="rId3" cstate="print"/>
          <a:srcRect/>
          <a:stretch>
            <a:fillRect/>
          </a:stretch>
        </p:blipFill>
        <p:spPr bwMode="auto">
          <a:xfrm>
            <a:off x="6208799" y="2969086"/>
            <a:ext cx="2788148" cy="1450514"/>
          </a:xfrm>
          <a:prstGeom prst="rect">
            <a:avLst/>
          </a:prstGeom>
          <a:ln>
            <a:noFill/>
          </a:ln>
          <a:effectLst>
            <a:softEdge rad="112500"/>
          </a:effectLst>
        </p:spPr>
      </p:pic>
      <p:pic>
        <p:nvPicPr>
          <p:cNvPr id="28677" name="Picture 4" descr="ClimbingTower.jpg"/>
          <p:cNvPicPr>
            <a:picLocks noChangeAspect="1"/>
          </p:cNvPicPr>
          <p:nvPr/>
        </p:nvPicPr>
        <p:blipFill>
          <a:blip r:embed="rId4" cstate="print"/>
          <a:srcRect/>
          <a:stretch>
            <a:fillRect/>
          </a:stretch>
        </p:blipFill>
        <p:spPr bwMode="auto">
          <a:xfrm>
            <a:off x="6475022" y="4733925"/>
            <a:ext cx="2540000" cy="1689100"/>
          </a:xfrm>
          <a:prstGeom prst="rect">
            <a:avLst/>
          </a:prstGeom>
          <a:ln>
            <a:noFill/>
          </a:ln>
          <a:effectLst>
            <a:softEdge rad="112500"/>
          </a:effectLst>
        </p:spPr>
      </p:pic>
      <p:pic>
        <p:nvPicPr>
          <p:cNvPr id="28678" name="Picture 5" descr="REA.jpg"/>
          <p:cNvPicPr>
            <a:picLocks noChangeAspect="1"/>
          </p:cNvPicPr>
          <p:nvPr/>
        </p:nvPicPr>
        <p:blipFill>
          <a:blip r:embed="rId5" cstate="print"/>
          <a:srcRect/>
          <a:stretch>
            <a:fillRect/>
          </a:stretch>
        </p:blipFill>
        <p:spPr bwMode="auto">
          <a:xfrm>
            <a:off x="3697288" y="4773613"/>
            <a:ext cx="2730500" cy="2047875"/>
          </a:xfrm>
          <a:prstGeom prst="rect">
            <a:avLst/>
          </a:prstGeom>
          <a:ln>
            <a:noFill/>
          </a:ln>
          <a:effectLst>
            <a:softEdge rad="112500"/>
          </a:effec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84" y="228600"/>
            <a:ext cx="9111916" cy="838200"/>
          </a:xfrm>
        </p:spPr>
        <p:txBody>
          <a:bodyPr>
            <a:noAutofit/>
          </a:bodyPr>
          <a:lstStyle/>
          <a:p>
            <a:pPr algn="ctr">
              <a:defRPr/>
            </a:pP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Training</a:t>
            </a:r>
            <a:b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and Achieving Success in Chapters</a:t>
            </a:r>
            <a:endParaRPr lang="en-US"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9699" name="Picture 3" descr="unna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000500" cy="4676775"/>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1066800" y="1447800"/>
            <a:ext cx="4038600" cy="5201424"/>
          </a:xfrm>
          <a:prstGeom prst="rect">
            <a:avLst/>
          </a:prstGeom>
          <a:noFill/>
          <a:ln w="9525">
            <a:noFill/>
            <a:miter lim="800000"/>
            <a:headEnd/>
            <a:tailEnd/>
          </a:ln>
        </p:spPr>
        <p:txBody>
          <a:bodyPr wrap="square">
            <a:spAutoFit/>
          </a:bodyPr>
          <a:lstStyle/>
          <a:p>
            <a:pPr algn="ctr">
              <a:defRPr/>
            </a:pPr>
            <a:r>
              <a:rPr lang="en-US" sz="2400" dirty="0">
                <a:latin typeface="Arial" panose="020B0604020202020204" pitchFamily="34" charset="0"/>
              </a:rPr>
              <a:t>Chapter Planning</a:t>
            </a:r>
          </a:p>
          <a:p>
            <a:pPr algn="ctr">
              <a:defRPr/>
            </a:pPr>
            <a:r>
              <a:rPr lang="en-US" sz="2400" dirty="0">
                <a:latin typeface="Arial" panose="020B0604020202020204" pitchFamily="34" charset="0"/>
              </a:rPr>
              <a:t>Team Building</a:t>
            </a:r>
          </a:p>
          <a:p>
            <a:pPr algn="ctr">
              <a:defRPr/>
            </a:pPr>
            <a:r>
              <a:rPr lang="en-US" sz="2400" dirty="0">
                <a:latin typeface="Arial" panose="020B0604020202020204" pitchFamily="34" charset="0"/>
              </a:rPr>
              <a:t>Leadership Obstacle Course</a:t>
            </a:r>
          </a:p>
          <a:p>
            <a:pPr algn="ctr">
              <a:defRPr/>
            </a:pPr>
            <a:r>
              <a:rPr lang="en-US" sz="2400" dirty="0">
                <a:latin typeface="Arial" panose="020B0604020202020204" pitchFamily="34" charset="0"/>
              </a:rPr>
              <a:t>Low and High Ropes</a:t>
            </a:r>
          </a:p>
          <a:p>
            <a:pPr>
              <a:defRPr/>
            </a:pPr>
            <a:endParaRPr lang="en-US" sz="2400" dirty="0">
              <a:latin typeface="Arial" panose="020B0604020202020204" pitchFamily="34" charset="0"/>
            </a:endParaRPr>
          </a:p>
          <a:p>
            <a:pPr>
              <a:defRPr/>
            </a:pPr>
            <a:r>
              <a:rPr lang="en-US" sz="2000" dirty="0">
                <a:latin typeface="Arial" panose="020B0604020202020204" pitchFamily="34" charset="0"/>
              </a:rPr>
              <a:t>Helps to…</a:t>
            </a:r>
          </a:p>
          <a:p>
            <a:pPr>
              <a:defRPr/>
            </a:pPr>
            <a:endParaRPr lang="en-US" sz="2000" dirty="0">
              <a:latin typeface="Arial" panose="020B0604020202020204" pitchFamily="34" charset="0"/>
            </a:endParaRPr>
          </a:p>
          <a:p>
            <a:pPr>
              <a:buFont typeface="Arial" charset="0"/>
              <a:buChar char="•"/>
              <a:defRPr/>
            </a:pPr>
            <a:r>
              <a:rPr lang="en-US" sz="2000" dirty="0">
                <a:latin typeface="Arial" panose="020B0604020202020204" pitchFamily="34" charset="0"/>
              </a:rPr>
              <a:t>Increase chapter involvement</a:t>
            </a:r>
          </a:p>
          <a:p>
            <a:pPr>
              <a:buFont typeface="Arial" charset="0"/>
              <a:buChar char="•"/>
              <a:defRPr/>
            </a:pPr>
            <a:r>
              <a:rPr lang="en-US" sz="2000" dirty="0">
                <a:latin typeface="Arial" panose="020B0604020202020204" pitchFamily="34" charset="0"/>
              </a:rPr>
              <a:t>Develop unity</a:t>
            </a:r>
          </a:p>
          <a:p>
            <a:pPr>
              <a:buFont typeface="Arial" charset="0"/>
              <a:buChar char="•"/>
              <a:defRPr/>
            </a:pPr>
            <a:r>
              <a:rPr lang="en-US" sz="2000" dirty="0">
                <a:latin typeface="Arial" panose="020B0604020202020204" pitchFamily="34" charset="0"/>
              </a:rPr>
              <a:t>Build trust</a:t>
            </a:r>
          </a:p>
          <a:p>
            <a:pPr>
              <a:buFont typeface="Arial" charset="0"/>
              <a:buChar char="•"/>
              <a:defRPr/>
            </a:pPr>
            <a:r>
              <a:rPr lang="en-US" sz="2000" dirty="0">
                <a:latin typeface="Arial" panose="020B0604020202020204" pitchFamily="34" charset="0"/>
              </a:rPr>
              <a:t>Improve communication</a:t>
            </a:r>
          </a:p>
          <a:p>
            <a:pPr>
              <a:buFont typeface="Arial" charset="0"/>
              <a:buChar char="•"/>
              <a:defRPr/>
            </a:pPr>
            <a:r>
              <a:rPr lang="en-US" sz="2000" dirty="0">
                <a:latin typeface="Arial" panose="020B0604020202020204" pitchFamily="34" charset="0"/>
              </a:rPr>
              <a:t>Develop confidence and leadership skills</a:t>
            </a:r>
          </a:p>
          <a:p>
            <a:pPr>
              <a:buFont typeface="Arial" charset="0"/>
              <a:buChar char="•"/>
              <a:defRPr/>
            </a:pPr>
            <a:endParaRPr lang="en-US" sz="2800" dirty="0">
              <a:cs typeface="Arial"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FCCLA</a:t>
            </a:r>
          </a:p>
        </p:txBody>
      </p:sp>
      <p:sp>
        <p:nvSpPr>
          <p:cNvPr id="30723" name="Rectangle 3"/>
          <p:cNvSpPr>
            <a:spLocks noGrp="1" noChangeArrowheads="1"/>
          </p:cNvSpPr>
          <p:nvPr>
            <p:ph idx="1"/>
          </p:nvPr>
        </p:nvSpPr>
        <p:spPr>
          <a:xfrm>
            <a:off x="313349" y="1712913"/>
            <a:ext cx="8650288" cy="5145087"/>
          </a:xfrm>
        </p:spPr>
        <p:txBody>
          <a:bodyPr>
            <a:normAutofit/>
          </a:bodyPr>
          <a:lstStyle/>
          <a:p>
            <a:pPr marL="0" indent="0" algn="ctr" eaLnBrk="1" hangingPunct="1">
              <a:lnSpc>
                <a:spcPct val="90000"/>
              </a:lnSpc>
              <a:buNone/>
            </a:pPr>
            <a:r>
              <a:rPr lang="en-US" altLang="en-US" sz="3200" dirty="0">
                <a:solidFill>
                  <a:srgbClr val="FF0000"/>
                </a:solidFill>
                <a:latin typeface="Arial" panose="020B0604020202020204" pitchFamily="34" charset="0"/>
                <a:cs typeface="Arial" panose="020B0604020202020204" pitchFamily="34" charset="0"/>
              </a:rPr>
              <a:t>Executive Director – </a:t>
            </a:r>
            <a:r>
              <a:rPr lang="en-US" altLang="en-US" sz="2800" b="1" dirty="0">
                <a:solidFill>
                  <a:srgbClr val="FF0000"/>
                </a:solidFill>
                <a:latin typeface="Arial" panose="020B0604020202020204" pitchFamily="34" charset="0"/>
                <a:cs typeface="Arial" panose="020B0604020202020204" pitchFamily="34" charset="0"/>
              </a:rPr>
              <a:t>Traci Bryant</a:t>
            </a:r>
          </a:p>
          <a:p>
            <a:pPr marL="0" indent="0" algn="ctr" eaLnBrk="1" hangingPunct="1">
              <a:lnSpc>
                <a:spcPct val="90000"/>
              </a:lnSpc>
              <a:buNone/>
            </a:pPr>
            <a:r>
              <a:rPr lang="en-US" altLang="en-US" sz="2800" dirty="0">
                <a:solidFill>
                  <a:srgbClr val="FF0000"/>
                </a:solidFill>
                <a:latin typeface="Arial" panose="020B0604020202020204" pitchFamily="34" charset="0"/>
                <a:cs typeface="Arial" panose="020B0604020202020204" pitchFamily="34" charset="0"/>
              </a:rPr>
              <a:t>Board of Directors Chair – </a:t>
            </a:r>
            <a:r>
              <a:rPr lang="en-US" altLang="en-US" sz="2800" b="1" dirty="0">
                <a:solidFill>
                  <a:srgbClr val="FF0000"/>
                </a:solidFill>
                <a:latin typeface="Arial" panose="020B0604020202020204" pitchFamily="34" charset="0"/>
                <a:cs typeface="Arial" panose="020B0604020202020204" pitchFamily="34" charset="0"/>
              </a:rPr>
              <a:t>Beth Pilkington</a:t>
            </a:r>
          </a:p>
          <a:p>
            <a:pPr marL="0" indent="0" algn="ctr" eaLnBrk="1" hangingPunct="1">
              <a:lnSpc>
                <a:spcPct val="90000"/>
              </a:lnSpc>
              <a:buNone/>
            </a:pPr>
            <a:r>
              <a:rPr lang="en-US" altLang="en-US" sz="2800" dirty="0">
                <a:solidFill>
                  <a:srgbClr val="FF0000"/>
                </a:solidFill>
                <a:latin typeface="Arial" panose="020B0604020202020204" pitchFamily="34" charset="0"/>
                <a:cs typeface="Arial" panose="020B0604020202020204" pitchFamily="34" charset="0"/>
              </a:rPr>
              <a:t>State STAR Events Coordinator – </a:t>
            </a:r>
            <a:r>
              <a:rPr lang="en-US" altLang="en-US" sz="2800" b="1" dirty="0">
                <a:solidFill>
                  <a:srgbClr val="FF0000"/>
                </a:solidFill>
                <a:latin typeface="Arial" panose="020B0604020202020204" pitchFamily="34" charset="0"/>
                <a:cs typeface="Arial" panose="020B0604020202020204" pitchFamily="34" charset="0"/>
              </a:rPr>
              <a:t>Karla </a:t>
            </a:r>
            <a:r>
              <a:rPr lang="en-US" altLang="en-US" sz="2800" b="1" dirty="0" err="1">
                <a:solidFill>
                  <a:srgbClr val="FF0000"/>
                </a:solidFill>
                <a:latin typeface="Arial" panose="020B0604020202020204" pitchFamily="34" charset="0"/>
                <a:cs typeface="Arial" panose="020B0604020202020204" pitchFamily="34" charset="0"/>
              </a:rPr>
              <a:t>Buckholz</a:t>
            </a:r>
            <a:r>
              <a:rPr lang="en-US" altLang="en-US" sz="2800" b="1" dirty="0">
                <a:solidFill>
                  <a:srgbClr val="FF0000"/>
                </a:solidFill>
                <a:latin typeface="Arial" panose="020B0604020202020204" pitchFamily="34" charset="0"/>
                <a:cs typeface="Arial" panose="020B0604020202020204" pitchFamily="34" charset="0"/>
              </a:rPr>
              <a:t> </a:t>
            </a:r>
            <a:endParaRPr lang="en-US" altLang="en-US" sz="2800" dirty="0">
              <a:solidFill>
                <a:srgbClr val="FF0000"/>
              </a:solidFill>
              <a:latin typeface="Arial" panose="020B0604020202020204" pitchFamily="34" charset="0"/>
              <a:cs typeface="Arial" panose="020B0604020202020204" pitchFamily="34" charset="0"/>
            </a:endParaRPr>
          </a:p>
          <a:p>
            <a:pPr lvl="1" eaLnBrk="1" hangingPunct="1">
              <a:lnSpc>
                <a:spcPct val="90000"/>
              </a:lnSpc>
              <a:buFont typeface="Wingdings" panose="05000000000000000000" pitchFamily="2" charset="2"/>
              <a:buNone/>
            </a:pPr>
            <a:endParaRPr lang="en-US" altLang="en-US" sz="2400" b="1" dirty="0">
              <a:latin typeface="Arial" panose="020B0604020202020204" pitchFamily="34" charset="0"/>
              <a:cs typeface="Arial" panose="020B0604020202020204" pitchFamily="34" charset="0"/>
            </a:endParaRPr>
          </a:p>
          <a:p>
            <a:pPr lvl="1" algn="ctr" eaLnBrk="1" hangingPunct="1">
              <a:lnSpc>
                <a:spcPct val="90000"/>
              </a:lnSpc>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Georgia FCCLA State Office</a:t>
            </a:r>
          </a:p>
          <a:p>
            <a:pPr lvl="1" algn="ctr" eaLnBrk="1" hangingPunct="1">
              <a:lnSpc>
                <a:spcPct val="90000"/>
              </a:lnSpc>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P.O. Box 840</a:t>
            </a:r>
          </a:p>
          <a:p>
            <a:pPr lvl="1" algn="ctr" eaLnBrk="1" hangingPunct="1">
              <a:lnSpc>
                <a:spcPct val="90000"/>
              </a:lnSpc>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Bogart, GA 30622</a:t>
            </a:r>
          </a:p>
          <a:p>
            <a:pPr lvl="1" algn="ctr" eaLnBrk="1" hangingPunct="1">
              <a:lnSpc>
                <a:spcPct val="90000"/>
              </a:lnSpc>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770-530-1874</a:t>
            </a:r>
          </a:p>
          <a:p>
            <a:pPr lvl="1" algn="ctr" eaLnBrk="1" hangingPunct="1">
              <a:lnSpc>
                <a:spcPct val="90000"/>
              </a:lnSpc>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gafccla@gmail.com</a:t>
            </a:r>
          </a:p>
          <a:p>
            <a:pPr lvl="1" eaLnBrk="1" hangingPunct="1">
              <a:lnSpc>
                <a:spcPct val="90000"/>
              </a:lnSpc>
            </a:pPr>
            <a:endParaRPr lang="en-US" altLang="en-US" dirty="0">
              <a:latin typeface="Comic Sans MS" panose="030F0702030302020204" pitchFamily="66" charset="0"/>
            </a:endParaRPr>
          </a:p>
          <a:p>
            <a:pPr lvl="1" eaLnBrk="1" hangingPunct="1">
              <a:lnSpc>
                <a:spcPct val="90000"/>
              </a:lnSpc>
            </a:pPr>
            <a:endParaRPr lang="en-US" altLang="en-US" dirty="0">
              <a:latin typeface="Comic Sans MS" panose="030F0702030302020204" pitchFamily="66" charset="0"/>
            </a:endParaRPr>
          </a:p>
          <a:p>
            <a:pPr lvl="1" eaLnBrk="1" hangingPunct="1">
              <a:lnSpc>
                <a:spcPct val="90000"/>
              </a:lnSpc>
              <a:buFont typeface="Wingdings 2" panose="05020102010507070707" pitchFamily="18" charset="2"/>
              <a:buNone/>
            </a:pPr>
            <a:endParaRPr lang="en-US" altLang="en-US" dirty="0">
              <a:latin typeface="Comic Sans MS" panose="030F0702030302020204" pitchFamily="66"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41248"/>
          </a:xfrm>
        </p:spPr>
        <p:txBody>
          <a:bodyPr>
            <a:noAutofit/>
          </a:bodyPr>
          <a:lstStyle/>
          <a:p>
            <a:pPr algn="ctr" eaLnBrk="1" fontAlgn="auto" hangingPunct="1">
              <a:spcAft>
                <a:spcPts val="0"/>
              </a:spcAft>
              <a:defRPr/>
            </a:pPr>
            <a:r>
              <a:rPr lang="en-US" sz="5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Mission</a:t>
            </a:r>
          </a:p>
        </p:txBody>
      </p:sp>
      <p:sp>
        <p:nvSpPr>
          <p:cNvPr id="12291" name="TextBox 5"/>
          <p:cNvSpPr txBox="1">
            <a:spLocks noChangeArrowheads="1"/>
          </p:cNvSpPr>
          <p:nvPr/>
        </p:nvSpPr>
        <p:spPr bwMode="auto">
          <a:xfrm>
            <a:off x="914400" y="1093911"/>
            <a:ext cx="8001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u="sng" dirty="0">
                <a:solidFill>
                  <a:schemeClr val="tx1"/>
                </a:solidFill>
                <a:latin typeface="Arial" panose="020B0604020202020204" pitchFamily="34" charset="0"/>
              </a:rPr>
              <a:t>Mission Statement:</a:t>
            </a:r>
          </a:p>
          <a:p>
            <a:pPr eaLnBrk="1" hangingPunct="1">
              <a:spcBef>
                <a:spcPct val="0"/>
              </a:spcBef>
              <a:buClrTx/>
              <a:buSzTx/>
              <a:buFontTx/>
              <a:buNone/>
            </a:pPr>
            <a:r>
              <a:rPr lang="en-US" altLang="en-US" sz="2400" dirty="0">
                <a:solidFill>
                  <a:schemeClr val="tx1"/>
                </a:solidFill>
                <a:latin typeface="Arial" panose="020B0604020202020204" pitchFamily="34" charset="0"/>
              </a:rPr>
              <a:t>To promote personal growth and leadership development through Family and Consumer Sciences Education.  Focusing on the multiple roles of family member, wage earner, and community leader, members develop skills for life through:</a:t>
            </a:r>
          </a:p>
          <a:p>
            <a:pPr eaLnBrk="1" hangingPunct="1">
              <a:spcBef>
                <a:spcPct val="0"/>
              </a:spcBef>
              <a:buClrTx/>
              <a:buSzTx/>
              <a:buFont typeface="Arial" panose="020B0604020202020204" pitchFamily="34" charset="0"/>
              <a:buChar char="•"/>
            </a:pPr>
            <a:r>
              <a:rPr lang="en-US" altLang="en-US" sz="2400" dirty="0">
                <a:solidFill>
                  <a:schemeClr val="tx1"/>
                </a:solidFill>
                <a:latin typeface="Arial" panose="020B0604020202020204" pitchFamily="34" charset="0"/>
              </a:rPr>
              <a:t> character development</a:t>
            </a:r>
          </a:p>
          <a:p>
            <a:pPr eaLnBrk="1" hangingPunct="1">
              <a:spcBef>
                <a:spcPct val="0"/>
              </a:spcBef>
              <a:buClrTx/>
              <a:buSzTx/>
              <a:buFont typeface="Arial" panose="020B0604020202020204" pitchFamily="34" charset="0"/>
              <a:buChar char="•"/>
            </a:pPr>
            <a:r>
              <a:rPr lang="en-US" altLang="en-US" sz="2400" dirty="0">
                <a:solidFill>
                  <a:schemeClr val="tx1"/>
                </a:solidFill>
                <a:latin typeface="Arial" panose="020B0604020202020204" pitchFamily="34" charset="0"/>
              </a:rPr>
              <a:t> creative and critical thinking</a:t>
            </a:r>
          </a:p>
          <a:p>
            <a:pPr eaLnBrk="1" hangingPunct="1">
              <a:spcBef>
                <a:spcPct val="0"/>
              </a:spcBef>
              <a:buClrTx/>
              <a:buSzTx/>
              <a:buFont typeface="Arial" panose="020B0604020202020204" pitchFamily="34" charset="0"/>
              <a:buChar char="•"/>
            </a:pPr>
            <a:r>
              <a:rPr lang="en-US" altLang="en-US" sz="2400" dirty="0">
                <a:solidFill>
                  <a:schemeClr val="tx1"/>
                </a:solidFill>
                <a:latin typeface="Arial" panose="020B0604020202020204" pitchFamily="34" charset="0"/>
              </a:rPr>
              <a:t> interpersonal communication</a:t>
            </a:r>
          </a:p>
          <a:p>
            <a:pPr eaLnBrk="1" hangingPunct="1">
              <a:spcBef>
                <a:spcPct val="0"/>
              </a:spcBef>
              <a:buClrTx/>
              <a:buSzTx/>
              <a:buFont typeface="Arial" panose="020B0604020202020204" pitchFamily="34" charset="0"/>
              <a:buChar char="•"/>
            </a:pPr>
            <a:r>
              <a:rPr lang="en-US" altLang="en-US" sz="2400" dirty="0">
                <a:solidFill>
                  <a:schemeClr val="tx1"/>
                </a:solidFill>
                <a:latin typeface="Arial" panose="020B0604020202020204" pitchFamily="34" charset="0"/>
              </a:rPr>
              <a:t> practical knowledge </a:t>
            </a:r>
          </a:p>
          <a:p>
            <a:pPr eaLnBrk="1" hangingPunct="1">
              <a:spcBef>
                <a:spcPct val="0"/>
              </a:spcBef>
              <a:buClrTx/>
              <a:buSzTx/>
              <a:buFont typeface="Arial" panose="020B0604020202020204" pitchFamily="34" charset="0"/>
              <a:buChar char="•"/>
            </a:pPr>
            <a:r>
              <a:rPr lang="en-US" altLang="en-US" sz="2400" dirty="0">
                <a:solidFill>
                  <a:schemeClr val="tx1"/>
                </a:solidFill>
                <a:latin typeface="Arial" panose="020B0604020202020204" pitchFamily="34" charset="0"/>
              </a:rPr>
              <a:t> career preparation</a:t>
            </a:r>
            <a:r>
              <a:rPr lang="en-US" altLang="en-US" sz="2800" dirty="0">
                <a:solidFill>
                  <a:schemeClr val="tx1"/>
                </a:solidFill>
                <a:latin typeface="Arial" panose="020B0604020202020204" pitchFamily="34" charset="0"/>
              </a:rPr>
              <a:t>.</a:t>
            </a:r>
          </a:p>
          <a:p>
            <a:pPr eaLnBrk="1" hangingPunct="1">
              <a:spcBef>
                <a:spcPct val="0"/>
              </a:spcBef>
              <a:buClrTx/>
              <a:buSzTx/>
              <a:buFont typeface="Arial" panose="020B0604020202020204" pitchFamily="34" charset="0"/>
              <a:buChar char="•"/>
            </a:pPr>
            <a:endParaRPr lang="en-US" altLang="en-US" sz="2800" dirty="0">
              <a:solidFill>
                <a:schemeClr val="tx1"/>
              </a:solidFill>
              <a:latin typeface="Comic Sans MS" panose="030F0702030302020204" pitchFamily="66" charset="0"/>
            </a:endParaRPr>
          </a:p>
          <a:p>
            <a:pPr eaLnBrk="1" hangingPunct="1">
              <a:spcBef>
                <a:spcPct val="0"/>
              </a:spcBef>
              <a:buClrTx/>
              <a:buSzTx/>
              <a:buNone/>
            </a:pPr>
            <a:r>
              <a:rPr lang="en-US" altLang="en-US" sz="2800" dirty="0">
                <a:solidFill>
                  <a:schemeClr val="tx1"/>
                </a:solidFill>
                <a:latin typeface="Arial" panose="020B0604020202020204" pitchFamily="34" charset="0"/>
              </a:rPr>
              <a:t>I’m in FCCLA, But I’m Not Video:</a:t>
            </a:r>
          </a:p>
          <a:p>
            <a:pPr eaLnBrk="1" hangingPunct="1">
              <a:spcBef>
                <a:spcPct val="0"/>
              </a:spcBef>
              <a:buClrTx/>
              <a:buSzTx/>
              <a:buNone/>
            </a:pPr>
            <a:r>
              <a:rPr lang="en-US" altLang="en-US" sz="2400" dirty="0">
                <a:solidFill>
                  <a:schemeClr val="tx1"/>
                </a:solidFill>
                <a:latin typeface="Arial" panose="020B0604020202020204" pitchFamily="34" charset="0"/>
                <a:hlinkClick r:id="rId3"/>
              </a:rPr>
              <a:t>https://www.youtube.com/watch?v=KWvTFCdFFX4</a:t>
            </a:r>
            <a:r>
              <a:rPr lang="en-US" altLang="en-US" sz="2400" dirty="0">
                <a:solidFill>
                  <a:schemeClr val="tx1"/>
                </a:solidFill>
                <a:latin typeface="Arial" panose="020B0604020202020204" pitchFamily="34" charset="0"/>
              </a:rPr>
              <a:t> </a:t>
            </a:r>
          </a:p>
        </p:txBody>
      </p:sp>
      <p:sp>
        <p:nvSpPr>
          <p:cNvPr id="5" name="TextBox 4"/>
          <p:cNvSpPr txBox="1"/>
          <p:nvPr/>
        </p:nvSpPr>
        <p:spPr>
          <a:xfrm>
            <a:off x="5410200" y="3886200"/>
            <a:ext cx="3733800" cy="156966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latin typeface="Century Gothic" panose="020B0502020202020204" pitchFamily="34" charset="0"/>
                <a:cs typeface="+mn-cs"/>
              </a:rPr>
              <a:t>Central focus is the Family and Family Life</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20472"/>
            <a:ext cx="7704667" cy="1315872"/>
          </a:xfrm>
        </p:spPr>
        <p:txBody>
          <a:bodyPr>
            <a:normAutofit/>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FCCLA</a:t>
            </a:r>
          </a:p>
        </p:txBody>
      </p:sp>
      <p:sp>
        <p:nvSpPr>
          <p:cNvPr id="31747" name="Rectangle 3"/>
          <p:cNvSpPr>
            <a:spLocks noGrp="1" noChangeArrowheads="1"/>
          </p:cNvSpPr>
          <p:nvPr>
            <p:ph idx="1"/>
          </p:nvPr>
        </p:nvSpPr>
        <p:spPr>
          <a:xfrm>
            <a:off x="2531537" y="1304499"/>
            <a:ext cx="4622792" cy="1739367"/>
          </a:xfrm>
        </p:spPr>
        <p:txBody>
          <a:bodyPr>
            <a:normAutofit fontScale="70000" lnSpcReduction="20000"/>
          </a:bodyPr>
          <a:lstStyle/>
          <a:p>
            <a:pPr marL="0" indent="0" eaLnBrk="1" hangingPunct="1">
              <a:buNone/>
            </a:pPr>
            <a:r>
              <a:rPr lang="en-US" altLang="en-US" sz="7300" dirty="0">
                <a:latin typeface="Arial" panose="020B0604020202020204" pitchFamily="34" charset="0"/>
                <a:cs typeface="Arial" panose="020B0604020202020204" pitchFamily="34" charset="0"/>
              </a:rPr>
              <a:t>State President</a:t>
            </a:r>
          </a:p>
          <a:p>
            <a:pPr eaLnBrk="1" hangingPunct="1">
              <a:buFont typeface="Wingdings 2" panose="05020102010507070707" pitchFamily="18" charset="2"/>
              <a:buNone/>
            </a:pPr>
            <a:r>
              <a:rPr lang="en-US" altLang="en-US" sz="4800" dirty="0">
                <a:latin typeface="Comic Sans MS" panose="030F0702030302020204" pitchFamily="66" charset="0"/>
              </a:rPr>
              <a:t>    </a:t>
            </a:r>
          </a:p>
        </p:txBody>
      </p:sp>
      <p:sp>
        <p:nvSpPr>
          <p:cNvPr id="31750" name="TextBox 5"/>
          <p:cNvSpPr txBox="1">
            <a:spLocks noChangeArrowheads="1"/>
          </p:cNvSpPr>
          <p:nvPr/>
        </p:nvSpPr>
        <p:spPr bwMode="auto">
          <a:xfrm>
            <a:off x="3305908" y="2667000"/>
            <a:ext cx="5867400" cy="2492990"/>
          </a:xfrm>
          <a:prstGeom prst="rect">
            <a:avLst/>
          </a:prstGeom>
          <a:noFill/>
          <a:ln w="9525">
            <a:noFill/>
            <a:miter lim="800000"/>
            <a:headEnd/>
            <a:tailEnd/>
          </a:ln>
        </p:spPr>
        <p:txBody>
          <a:bodyPr wrap="square">
            <a:spAutoFit/>
          </a:bodyPr>
          <a:lstStyle/>
          <a:p>
            <a:pPr algn="ctr">
              <a:buFont typeface="Wingdings 2" pitchFamily="18" charset="2"/>
              <a:buNone/>
              <a:defRPr/>
            </a:pPr>
            <a:r>
              <a:rPr lang="en-US" sz="6000" dirty="0">
                <a:latin typeface="Arial" panose="020B0604020202020204" pitchFamily="34" charset="0"/>
              </a:rPr>
              <a:t>Matt Penrow</a:t>
            </a:r>
          </a:p>
          <a:p>
            <a:pPr algn="ctr">
              <a:buFont typeface="Wingdings 2" pitchFamily="18" charset="2"/>
              <a:buNone/>
              <a:defRPr/>
            </a:pPr>
            <a:r>
              <a:rPr lang="en-US" sz="4800" dirty="0">
                <a:latin typeface="Arial" panose="020B0604020202020204" pitchFamily="34" charset="0"/>
              </a:rPr>
              <a:t>Lincoln County </a:t>
            </a:r>
            <a:br>
              <a:rPr lang="en-US" sz="4800" dirty="0">
                <a:latin typeface="Arial" panose="020B0604020202020204" pitchFamily="34" charset="0"/>
              </a:rPr>
            </a:br>
            <a:r>
              <a:rPr lang="en-US" sz="4800" dirty="0">
                <a:latin typeface="Arial" panose="020B0604020202020204" pitchFamily="34" charset="0"/>
              </a:rPr>
              <a:t>High School</a:t>
            </a:r>
          </a:p>
        </p:txBody>
      </p:sp>
      <p:sp>
        <p:nvSpPr>
          <p:cNvPr id="31749" name="AutoShape 8" descr="https://mail-attachment.googleusercontent.com/attachment/u/0/?ui=2&amp;ik=abea795c21&amp;view=att&amp;th=13f5e65d3fe6f6a5&amp;attid=0.1&amp;disp=inline&amp;realattid=f_hi51c96x0&amp;safe=1&amp;zw&amp;saduie=AG9B_P_Glov6pdXG82keK9vlgJvC&amp;sadet=1371733221576&amp;sads=l2WtnItl1RlhuNyMMsk8RzhO910"/>
          <p:cNvSpPr>
            <a:spLocks noChangeAspect="1" noChangeArrowheads="1"/>
          </p:cNvSpPr>
          <p:nvPr/>
        </p:nvSpPr>
        <p:spPr bwMode="auto">
          <a:xfrm>
            <a:off x="354013" y="-50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6600">
              <a:solidFill>
                <a:schemeClr val="tx1"/>
              </a:solidFill>
              <a:latin typeface="Tahoma" panose="020B0604030504040204" pitchFamily="34" charset="0"/>
            </a:endParaRPr>
          </a:p>
        </p:txBody>
      </p:sp>
      <p:sp>
        <p:nvSpPr>
          <p:cNvPr id="2" name="AutoShape 10" descr="https://mail-attachment.googleusercontent.com/attachment/u/0/?ui=2&amp;ik=abea795c21&amp;view=att&amp;th=13f5e65d3fe6f6a5&amp;attid=0.1&amp;disp=inline&amp;realattid=f_hi51c96x0&amp;safe=1&amp;zw&amp;saduie=AG9B_P_Glov6pdXG82keK9vlgJvC&amp;sadet=1371733221576&amp;sads=l2WtnItl1RlhuNyMMsk8RzhO910"/>
          <p:cNvSpPr>
            <a:spLocks noChangeAspect="1" noChangeArrowheads="1"/>
          </p:cNvSpPr>
          <p:nvPr/>
        </p:nvSpPr>
        <p:spPr bwMode="auto">
          <a:xfrm>
            <a:off x="354013" y="-50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6600">
              <a:solidFill>
                <a:schemeClr val="tx1"/>
              </a:solidFill>
              <a:latin typeface="Tahoma" panose="020B0604030504040204" pitchFamily="34" charset="0"/>
            </a:endParaRPr>
          </a:p>
        </p:txBody>
      </p:sp>
      <p:pic>
        <p:nvPicPr>
          <p:cNvPr id="4" name="Picture 3">
            <a:extLst>
              <a:ext uri="{FF2B5EF4-FFF2-40B4-BE49-F238E27FC236}">
                <a16:creationId xmlns:a16="http://schemas.microsoft.com/office/drawing/2014/main" id="{30A4B624-7840-4810-A02E-23B45E4313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262806" y="2778293"/>
            <a:ext cx="3805035" cy="25366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FCCLA</a:t>
            </a:r>
          </a:p>
        </p:txBody>
      </p:sp>
      <p:sp>
        <p:nvSpPr>
          <p:cNvPr id="32771" name="Rectangle 3"/>
          <p:cNvSpPr>
            <a:spLocks noGrp="1" noChangeArrowheads="1"/>
          </p:cNvSpPr>
          <p:nvPr>
            <p:ph idx="1"/>
          </p:nvPr>
        </p:nvSpPr>
        <p:spPr>
          <a:xfrm>
            <a:off x="1571624" y="1371600"/>
            <a:ext cx="6124575" cy="1066800"/>
          </a:xfrm>
        </p:spPr>
        <p:txBody>
          <a:bodyPr>
            <a:noAutofit/>
          </a:bodyPr>
          <a:lstStyle/>
          <a:p>
            <a:pPr algn="ct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rPr>
              <a:t>2019-2020 </a:t>
            </a:r>
          </a:p>
          <a:p>
            <a:pPr algn="ct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rPr>
              <a:t>State Officers</a:t>
            </a:r>
          </a:p>
        </p:txBody>
      </p:sp>
      <p:pic>
        <p:nvPicPr>
          <p:cNvPr id="3" name="Picture 2">
            <a:extLst>
              <a:ext uri="{FF2B5EF4-FFF2-40B4-BE49-F238E27FC236}">
                <a16:creationId xmlns:a16="http://schemas.microsoft.com/office/drawing/2014/main" id="{7D0D2D8C-B30B-48AC-BB41-0FF7AFC4DF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57311" y="3027626"/>
            <a:ext cx="6553200" cy="3276600"/>
          </a:xfrm>
          <a:prstGeom prst="rect">
            <a:avLst/>
          </a:prstGeom>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Georgia FCCLA</a:t>
            </a:r>
          </a:p>
        </p:txBody>
      </p:sp>
      <p:sp>
        <p:nvSpPr>
          <p:cNvPr id="32771" name="Rectangle 3"/>
          <p:cNvSpPr>
            <a:spLocks noGrp="1" noChangeArrowheads="1"/>
          </p:cNvSpPr>
          <p:nvPr>
            <p:ph idx="1"/>
          </p:nvPr>
        </p:nvSpPr>
        <p:spPr>
          <a:xfrm>
            <a:off x="1571624" y="1371600"/>
            <a:ext cx="6124575" cy="1066800"/>
          </a:xfrm>
        </p:spPr>
        <p:txBody>
          <a:bodyPr>
            <a:noAutofit/>
          </a:bodyPr>
          <a:lstStyle/>
          <a:p>
            <a:pPr algn="ct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rPr>
              <a:t>2019-2020 </a:t>
            </a:r>
          </a:p>
          <a:p>
            <a:pPr algn="ct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rPr>
              <a:t>Region Officers</a:t>
            </a:r>
          </a:p>
        </p:txBody>
      </p:sp>
      <p:pic>
        <p:nvPicPr>
          <p:cNvPr id="3" name="Picture 2">
            <a:extLst>
              <a:ext uri="{FF2B5EF4-FFF2-40B4-BE49-F238E27FC236}">
                <a16:creationId xmlns:a16="http://schemas.microsoft.com/office/drawing/2014/main" id="{298E14E2-588C-4036-9831-56385CC797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6" t="12153" r="1190"/>
          <a:stretch/>
        </p:blipFill>
        <p:spPr>
          <a:xfrm>
            <a:off x="1647824" y="2590800"/>
            <a:ext cx="6048375" cy="3748605"/>
          </a:xfrm>
          <a:prstGeom prst="rect">
            <a:avLst/>
          </a:prstGeom>
        </p:spPr>
      </p:pic>
    </p:spTree>
    <p:extLst>
      <p:ext uri="{BB962C8B-B14F-4D97-AF65-F5344CB8AC3E}">
        <p14:creationId xmlns:p14="http://schemas.microsoft.com/office/powerpoint/2010/main" val="3510965407"/>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663" y="258890"/>
            <a:ext cx="8686800" cy="841248"/>
          </a:xfrm>
        </p:spPr>
        <p:txBody>
          <a:bodyPr>
            <a:noAutofit/>
          </a:bodyPr>
          <a:lstStyle/>
          <a:p>
            <a:pPr algn="ctr" eaLnBrk="1" fontAlgn="auto" hangingPunct="1">
              <a:spcAft>
                <a:spcPts val="0"/>
              </a:spcAft>
              <a:defRPr/>
            </a:pP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DISCOVER Training</a:t>
            </a:r>
          </a:p>
        </p:txBody>
      </p:sp>
      <p:sp>
        <p:nvSpPr>
          <p:cNvPr id="33795" name="Rectangle 3"/>
          <p:cNvSpPr>
            <a:spLocks noChangeArrowheads="1"/>
          </p:cNvSpPr>
          <p:nvPr/>
        </p:nvSpPr>
        <p:spPr bwMode="auto">
          <a:xfrm>
            <a:off x="304800" y="18288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September 14, 2019</a:t>
            </a:r>
          </a:p>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Camp John Hope</a:t>
            </a:r>
          </a:p>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Fort Valley, GA</a:t>
            </a:r>
          </a:p>
        </p:txBody>
      </p:sp>
      <p:sp>
        <p:nvSpPr>
          <p:cNvPr id="33798" name="TextBox 5"/>
          <p:cNvSpPr txBox="1">
            <a:spLocks noChangeArrowheads="1"/>
          </p:cNvSpPr>
          <p:nvPr/>
        </p:nvSpPr>
        <p:spPr bwMode="auto">
          <a:xfrm>
            <a:off x="457200" y="3538538"/>
            <a:ext cx="3886200" cy="2492990"/>
          </a:xfrm>
          <a:prstGeom prst="rect">
            <a:avLst/>
          </a:prstGeom>
          <a:noFill/>
          <a:ln w="9525">
            <a:noFill/>
            <a:miter lim="800000"/>
            <a:headEnd/>
            <a:tailEnd/>
          </a:ln>
        </p:spPr>
        <p:txBody>
          <a:bodyPr>
            <a:spAutoFit/>
          </a:bodyPr>
          <a:lstStyle/>
          <a:p>
            <a:pPr>
              <a:defRPr/>
            </a:pPr>
            <a:endParaRPr lang="en-US" sz="2000" dirty="0">
              <a:cs typeface="Arial" charset="0"/>
            </a:endParaRPr>
          </a:p>
          <a:p>
            <a:pPr algn="ctr">
              <a:defRPr/>
            </a:pPr>
            <a:r>
              <a:rPr lang="en-US" sz="2400" dirty="0">
                <a:latin typeface="Arial" panose="020B0604020202020204" pitchFamily="34" charset="0"/>
              </a:rPr>
              <a:t>Develop your chapter officers with this dynamic training led by the Georgia State Executive Council!</a:t>
            </a:r>
          </a:p>
          <a:p>
            <a:pPr>
              <a:defRPr/>
            </a:pPr>
            <a:endParaRPr lang="en-US" sz="2000" dirty="0">
              <a:cs typeface="Arial" charset="0"/>
            </a:endParaRPr>
          </a:p>
          <a:p>
            <a:pPr>
              <a:defRPr/>
            </a:pPr>
            <a:endParaRPr lang="en-US" sz="2000" dirty="0">
              <a:cs typeface="Arial" charset="0"/>
            </a:endParaRPr>
          </a:p>
        </p:txBody>
      </p:sp>
      <p:sp>
        <p:nvSpPr>
          <p:cNvPr id="3" name="TextBox 9"/>
          <p:cNvSpPr txBox="1">
            <a:spLocks noChangeArrowheads="1"/>
          </p:cNvSpPr>
          <p:nvPr/>
        </p:nvSpPr>
        <p:spPr bwMode="auto">
          <a:xfrm>
            <a:off x="328863" y="1081306"/>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en-US" sz="1600" dirty="0">
                <a:solidFill>
                  <a:schemeClr val="tx1"/>
                </a:solidFill>
                <a:latin typeface="Arial" panose="020B0604020202020204" pitchFamily="34" charset="0"/>
              </a:rPr>
              <a:t>(</a:t>
            </a:r>
            <a:r>
              <a:rPr lang="en-US" altLang="en-US" sz="1600" b="1" dirty="0">
                <a:solidFill>
                  <a:schemeClr val="tx1"/>
                </a:solidFill>
                <a:latin typeface="Arial" panose="020B0604020202020204" pitchFamily="34" charset="0"/>
              </a:rPr>
              <a:t>D</a:t>
            </a:r>
            <a:r>
              <a:rPr lang="en-US" altLang="en-US" sz="1600" dirty="0">
                <a:solidFill>
                  <a:schemeClr val="tx1"/>
                </a:solidFill>
                <a:latin typeface="Arial" panose="020B0604020202020204" pitchFamily="34" charset="0"/>
              </a:rPr>
              <a:t>eveloping </a:t>
            </a:r>
            <a:r>
              <a:rPr lang="en-US" altLang="en-US" sz="1600" b="1" dirty="0">
                <a:solidFill>
                  <a:schemeClr val="tx1"/>
                </a:solidFill>
                <a:latin typeface="Arial" panose="020B0604020202020204" pitchFamily="34" charset="0"/>
              </a:rPr>
              <a:t>I</a:t>
            </a:r>
            <a:r>
              <a:rPr lang="en-US" altLang="en-US" sz="1600" dirty="0">
                <a:solidFill>
                  <a:schemeClr val="tx1"/>
                </a:solidFill>
                <a:latin typeface="Arial" panose="020B0604020202020204" pitchFamily="34" charset="0"/>
              </a:rPr>
              <a:t>ndividual </a:t>
            </a:r>
            <a:r>
              <a:rPr lang="en-US" altLang="en-US" sz="1600" b="1" dirty="0">
                <a:solidFill>
                  <a:schemeClr val="tx1"/>
                </a:solidFill>
                <a:latin typeface="Arial" panose="020B0604020202020204" pitchFamily="34" charset="0"/>
              </a:rPr>
              <a:t>S</a:t>
            </a:r>
            <a:r>
              <a:rPr lang="en-US" altLang="en-US" sz="1600" dirty="0">
                <a:solidFill>
                  <a:schemeClr val="tx1"/>
                </a:solidFill>
                <a:latin typeface="Arial" panose="020B0604020202020204" pitchFamily="34" charset="0"/>
              </a:rPr>
              <a:t>chool </a:t>
            </a:r>
            <a:r>
              <a:rPr lang="en-US" altLang="en-US" sz="1600" b="1" dirty="0">
                <a:solidFill>
                  <a:schemeClr val="tx1"/>
                </a:solidFill>
                <a:latin typeface="Arial" panose="020B0604020202020204" pitchFamily="34" charset="0"/>
              </a:rPr>
              <a:t>C</a:t>
            </a:r>
            <a:r>
              <a:rPr lang="en-US" altLang="en-US" sz="1600" dirty="0">
                <a:solidFill>
                  <a:schemeClr val="tx1"/>
                </a:solidFill>
                <a:latin typeface="Arial" panose="020B0604020202020204" pitchFamily="34" charset="0"/>
              </a:rPr>
              <a:t>hapter </a:t>
            </a:r>
            <a:r>
              <a:rPr lang="en-US" altLang="en-US" sz="1600" b="1" dirty="0">
                <a:solidFill>
                  <a:schemeClr val="tx1"/>
                </a:solidFill>
                <a:latin typeface="Arial" panose="020B0604020202020204" pitchFamily="34" charset="0"/>
              </a:rPr>
              <a:t>O</a:t>
            </a:r>
            <a:r>
              <a:rPr lang="en-US" altLang="en-US" sz="1600" dirty="0">
                <a:solidFill>
                  <a:schemeClr val="tx1"/>
                </a:solidFill>
                <a:latin typeface="Arial" panose="020B0604020202020204" pitchFamily="34" charset="0"/>
              </a:rPr>
              <a:t>fficers with </a:t>
            </a:r>
            <a:br>
              <a:rPr lang="en-US" altLang="en-US" sz="1600" dirty="0">
                <a:solidFill>
                  <a:schemeClr val="tx1"/>
                </a:solidFill>
                <a:latin typeface="Arial" panose="020B0604020202020204" pitchFamily="34" charset="0"/>
              </a:rPr>
            </a:br>
            <a:r>
              <a:rPr lang="en-US" altLang="en-US" sz="1600" b="1" dirty="0">
                <a:solidFill>
                  <a:schemeClr val="tx1"/>
                </a:solidFill>
                <a:latin typeface="Arial" panose="020B0604020202020204" pitchFamily="34" charset="0"/>
              </a:rPr>
              <a:t>V</a:t>
            </a:r>
            <a:r>
              <a:rPr lang="en-US" altLang="en-US" sz="1600" dirty="0">
                <a:solidFill>
                  <a:schemeClr val="tx1"/>
                </a:solidFill>
                <a:latin typeface="Arial" panose="020B0604020202020204" pitchFamily="34" charset="0"/>
              </a:rPr>
              <a:t>ision, </a:t>
            </a:r>
            <a:r>
              <a:rPr lang="en-US" altLang="en-US" sz="1600" b="1" dirty="0">
                <a:solidFill>
                  <a:schemeClr val="tx1"/>
                </a:solidFill>
                <a:latin typeface="Arial" panose="020B0604020202020204" pitchFamily="34" charset="0"/>
              </a:rPr>
              <a:t>E</a:t>
            </a:r>
            <a:r>
              <a:rPr lang="en-US" altLang="en-US" sz="1600" dirty="0">
                <a:solidFill>
                  <a:schemeClr val="tx1"/>
                </a:solidFill>
                <a:latin typeface="Arial" panose="020B0604020202020204" pitchFamily="34" charset="0"/>
              </a:rPr>
              <a:t>nergy and </a:t>
            </a:r>
            <a:r>
              <a:rPr lang="en-US" altLang="en-US" sz="1600" b="1" dirty="0">
                <a:solidFill>
                  <a:schemeClr val="tx1"/>
                </a:solidFill>
                <a:latin typeface="Arial" panose="020B0604020202020204" pitchFamily="34" charset="0"/>
              </a:rPr>
              <a:t>R</a:t>
            </a:r>
            <a:r>
              <a:rPr lang="en-US" altLang="en-US" sz="1600" dirty="0">
                <a:solidFill>
                  <a:schemeClr val="tx1"/>
                </a:solidFill>
                <a:latin typeface="Arial" panose="020B0604020202020204" pitchFamily="34" charset="0"/>
              </a:rPr>
              <a:t>esponsibilities)</a:t>
            </a:r>
          </a:p>
        </p:txBody>
      </p:sp>
      <p:pic>
        <p:nvPicPr>
          <p:cNvPr id="33799" name="Picture 10" descr="http://gafccla.com/images/GA-FCCLA-discover-trainin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88042" y="4713288"/>
            <a:ext cx="3473116" cy="2111110"/>
          </a:xfrm>
          <a:prstGeom prst="rect">
            <a:avLst/>
          </a:prstGeom>
          <a:effectLst>
            <a:softEdge rad="127000"/>
          </a:effec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 y="162052"/>
            <a:ext cx="9031705" cy="841248"/>
          </a:xfrm>
        </p:spPr>
        <p:txBody>
          <a:bodyPr>
            <a:noAutofit/>
          </a:bodyPr>
          <a:lstStyle/>
          <a:p>
            <a:pPr algn="ctr" eaLnBrk="1" fontAlgn="auto" hangingPunct="1">
              <a:spcAft>
                <a:spcPts val="0"/>
              </a:spcAft>
              <a:defRPr/>
            </a:pP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Fall Leadership Rally</a:t>
            </a:r>
          </a:p>
        </p:txBody>
      </p:sp>
      <p:sp>
        <p:nvSpPr>
          <p:cNvPr id="35843" name="Rectangle 2"/>
          <p:cNvSpPr>
            <a:spLocks noChangeArrowheads="1"/>
          </p:cNvSpPr>
          <p:nvPr/>
        </p:nvSpPr>
        <p:spPr bwMode="auto">
          <a:xfrm>
            <a:off x="1160603" y="1030681"/>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October 9, 2019</a:t>
            </a:r>
          </a:p>
          <a:p>
            <a:pPr lvl="1" algn="ctr" eaLnBrk="1" hangingPunct="1">
              <a:spcBef>
                <a:spcPct val="0"/>
              </a:spcBef>
              <a:buClrTx/>
              <a:buSzTx/>
              <a:buFontTx/>
              <a:buNone/>
            </a:pPr>
            <a:r>
              <a:rPr lang="en-US" altLang="en-US" dirty="0">
                <a:solidFill>
                  <a:schemeClr val="tx1"/>
                </a:solidFill>
                <a:latin typeface="Arial" panose="020B0604020202020204" pitchFamily="34" charset="0"/>
              </a:rPr>
              <a:t>Georgia National Fairgrounds</a:t>
            </a:r>
          </a:p>
          <a:p>
            <a:pPr lvl="1" algn="ctr" eaLnBrk="1" hangingPunct="1">
              <a:spcBef>
                <a:spcPct val="0"/>
              </a:spcBef>
              <a:buClrTx/>
              <a:buSzTx/>
              <a:buFontTx/>
              <a:buNone/>
            </a:pPr>
            <a:r>
              <a:rPr lang="en-US" altLang="en-US" dirty="0">
                <a:solidFill>
                  <a:schemeClr val="tx1"/>
                </a:solidFill>
                <a:latin typeface="Arial" panose="020B0604020202020204" pitchFamily="34" charset="0"/>
              </a:rPr>
              <a:t>Perry, Georgia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688" y="2438400"/>
            <a:ext cx="2861206" cy="1905000"/>
          </a:xfrm>
          <a:prstGeom prst="rect">
            <a:avLst/>
          </a:prstGeom>
          <a:ln>
            <a:noFill/>
          </a:ln>
          <a:effectLst>
            <a:softEdge rad="112500"/>
          </a:effectLst>
        </p:spPr>
      </p:pic>
      <p:sp>
        <p:nvSpPr>
          <p:cNvPr id="35845" name="TextBox 6"/>
          <p:cNvSpPr txBox="1">
            <a:spLocks noChangeArrowheads="1"/>
          </p:cNvSpPr>
          <p:nvPr/>
        </p:nvSpPr>
        <p:spPr bwMode="auto">
          <a:xfrm>
            <a:off x="747964" y="2525575"/>
            <a:ext cx="5204430" cy="3416320"/>
          </a:xfrm>
          <a:prstGeom prst="rect">
            <a:avLst/>
          </a:prstGeom>
          <a:noFill/>
          <a:ln w="9525">
            <a:noFill/>
            <a:miter lim="800000"/>
            <a:headEnd/>
            <a:tailEnd/>
          </a:ln>
        </p:spPr>
        <p:txBody>
          <a:bodyPr wrap="square">
            <a:spAutoFit/>
          </a:bodyPr>
          <a:lstStyle/>
          <a:p>
            <a:pPr>
              <a:defRPr/>
            </a:pPr>
            <a:r>
              <a:rPr lang="en-US" sz="2400" b="1" dirty="0">
                <a:solidFill>
                  <a:srgbClr val="000000"/>
                </a:solidFill>
                <a:cs typeface="Arial" charset="0"/>
              </a:rPr>
              <a:t>Includes:</a:t>
            </a:r>
          </a:p>
          <a:p>
            <a:pPr>
              <a:defRPr/>
            </a:pPr>
            <a:r>
              <a:rPr lang="en-US" sz="2400" dirty="0">
                <a:solidFill>
                  <a:srgbClr val="000000"/>
                </a:solidFill>
                <a:cs typeface="Arial" charset="0"/>
              </a:rPr>
              <a:t>Wednesday’s Fall Motivational Rally</a:t>
            </a:r>
          </a:p>
          <a:p>
            <a:pPr>
              <a:defRPr/>
            </a:pPr>
            <a:r>
              <a:rPr lang="en-US" sz="2400" dirty="0">
                <a:solidFill>
                  <a:srgbClr val="000000"/>
                </a:solidFill>
                <a:cs typeface="Arial" charset="0"/>
              </a:rPr>
              <a:t>Culinary Competition</a:t>
            </a:r>
          </a:p>
          <a:p>
            <a:pPr>
              <a:defRPr/>
            </a:pPr>
            <a:r>
              <a:rPr lang="en-US" sz="2400" dirty="0">
                <a:solidFill>
                  <a:srgbClr val="000000"/>
                </a:solidFill>
                <a:cs typeface="Arial" charset="0"/>
              </a:rPr>
              <a:t>Tuesday’s Chili Cook-Off</a:t>
            </a:r>
          </a:p>
          <a:p>
            <a:pPr>
              <a:defRPr/>
            </a:pPr>
            <a:r>
              <a:rPr lang="en-US" sz="2400" dirty="0">
                <a:solidFill>
                  <a:srgbClr val="000000"/>
                </a:solidFill>
                <a:cs typeface="Arial" charset="0"/>
              </a:rPr>
              <a:t>Knowledge Bowl</a:t>
            </a:r>
          </a:p>
          <a:p>
            <a:pPr>
              <a:defRPr/>
            </a:pPr>
            <a:r>
              <a:rPr lang="en-US" sz="2400" dirty="0">
                <a:solidFill>
                  <a:srgbClr val="000000"/>
                </a:solidFill>
                <a:cs typeface="Arial" charset="0"/>
              </a:rPr>
              <a:t>Brochure Event</a:t>
            </a:r>
          </a:p>
          <a:p>
            <a:pPr>
              <a:defRPr/>
            </a:pPr>
            <a:r>
              <a:rPr lang="en-US" sz="2400" dirty="0">
                <a:solidFill>
                  <a:srgbClr val="000000"/>
                </a:solidFill>
                <a:cs typeface="Arial" charset="0"/>
              </a:rPr>
              <a:t>Chapter Booth Event</a:t>
            </a:r>
          </a:p>
          <a:p>
            <a:pPr>
              <a:defRPr/>
            </a:pPr>
            <a:r>
              <a:rPr lang="en-US" sz="2400" dirty="0">
                <a:solidFill>
                  <a:srgbClr val="000000"/>
                </a:solidFill>
                <a:cs typeface="Arial" charset="0"/>
              </a:rPr>
              <a:t>Food Demonstrations</a:t>
            </a:r>
          </a:p>
          <a:p>
            <a:pPr>
              <a:defRPr/>
            </a:pPr>
            <a:r>
              <a:rPr lang="en-US" sz="2400" dirty="0">
                <a:solidFill>
                  <a:srgbClr val="000000"/>
                </a:solidFill>
                <a:cs typeface="Arial" charset="0"/>
              </a:rPr>
              <a:t>Fair Rides and much more!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420" y="4299014"/>
            <a:ext cx="3023244" cy="2012886"/>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38926" y="4379421"/>
            <a:ext cx="2243937" cy="1494021"/>
          </a:xfrm>
          <a:prstGeom prst="rect">
            <a:avLst/>
          </a:prstGeom>
          <a:ln>
            <a:noFill/>
          </a:ln>
          <a:effectLst>
            <a:softEdge rad="112500"/>
          </a:effec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4152"/>
            <a:ext cx="9144000" cy="841248"/>
          </a:xfrm>
        </p:spPr>
        <p:txBody>
          <a:bodyPr>
            <a:noAutofit/>
          </a:bodyPr>
          <a:lstStyle/>
          <a:p>
            <a:pPr algn="ctr" eaLnBrk="1" fontAlgn="auto" hangingPunct="1">
              <a:spcAft>
                <a:spcPts val="0"/>
              </a:spcAft>
              <a:defRPr/>
            </a:pP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Fall Leadership </a:t>
            </a:r>
            <a:b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Conference</a:t>
            </a:r>
          </a:p>
        </p:txBody>
      </p:sp>
      <p:pic>
        <p:nvPicPr>
          <p:cNvPr id="3" name="Picture 2" descr="IMG_5703.JPG"/>
          <p:cNvPicPr>
            <a:picLocks noChangeAspect="1"/>
          </p:cNvPicPr>
          <p:nvPr/>
        </p:nvPicPr>
        <p:blipFill>
          <a:blip r:embed="rId3" cstate="print"/>
          <a:stretch>
            <a:fillRect/>
          </a:stretch>
        </p:blipFill>
        <p:spPr>
          <a:xfrm>
            <a:off x="533400" y="3322260"/>
            <a:ext cx="2667000" cy="1778000"/>
          </a:xfrm>
          <a:prstGeom prst="rect">
            <a:avLst/>
          </a:prstGeom>
          <a:ln>
            <a:noFill/>
          </a:ln>
          <a:effectLst>
            <a:softEdge rad="112500"/>
          </a:effectLst>
        </p:spPr>
      </p:pic>
      <p:sp>
        <p:nvSpPr>
          <p:cNvPr id="34820" name="Rectangle 3"/>
          <p:cNvSpPr>
            <a:spLocks noChangeArrowheads="1"/>
          </p:cNvSpPr>
          <p:nvPr/>
        </p:nvSpPr>
        <p:spPr bwMode="auto">
          <a:xfrm>
            <a:off x="1143000" y="1752600"/>
            <a:ext cx="678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000" dirty="0">
                <a:solidFill>
                  <a:schemeClr val="tx1"/>
                </a:solidFill>
                <a:latin typeface="Arial" panose="020B0604020202020204" pitchFamily="34" charset="0"/>
              </a:rPr>
              <a:t>November 5-6, 2019</a:t>
            </a:r>
          </a:p>
          <a:p>
            <a:pPr lvl="1" algn="ctr" eaLnBrk="1" hangingPunct="1">
              <a:spcBef>
                <a:spcPct val="0"/>
              </a:spcBef>
              <a:buClrTx/>
              <a:buSzTx/>
              <a:buFontTx/>
              <a:buNone/>
            </a:pPr>
            <a:r>
              <a:rPr lang="en-US" altLang="en-US" sz="2000" dirty="0">
                <a:solidFill>
                  <a:schemeClr val="tx1"/>
                </a:solidFill>
                <a:latin typeface="Arial" panose="020B0604020202020204" pitchFamily="34" charset="0"/>
              </a:rPr>
              <a:t>Georgia FFA-FCCLA Center, Covington, GA</a:t>
            </a:r>
          </a:p>
          <a:p>
            <a:pPr lvl="1" algn="ctr" eaLnBrk="1" hangingPunct="1">
              <a:spcBef>
                <a:spcPct val="0"/>
              </a:spcBef>
              <a:buClrTx/>
              <a:buSzTx/>
              <a:buFontTx/>
              <a:buNone/>
            </a:pPr>
            <a:r>
              <a:rPr lang="en-US" altLang="en-US" sz="2000" dirty="0">
                <a:solidFill>
                  <a:schemeClr val="tx1"/>
                </a:solidFill>
                <a:latin typeface="Arial" panose="020B0604020202020204" pitchFamily="34" charset="0"/>
              </a:rPr>
              <a:t>OR</a:t>
            </a:r>
          </a:p>
          <a:p>
            <a:pPr lvl="1" algn="ctr" eaLnBrk="1" hangingPunct="1">
              <a:spcBef>
                <a:spcPct val="0"/>
              </a:spcBef>
              <a:buClrTx/>
              <a:buSzTx/>
              <a:buFontTx/>
              <a:buNone/>
            </a:pPr>
            <a:r>
              <a:rPr lang="en-US" altLang="en-US" sz="2000" dirty="0">
                <a:solidFill>
                  <a:schemeClr val="tx1"/>
                </a:solidFill>
                <a:latin typeface="Arial" panose="020B0604020202020204" pitchFamily="34" charset="0"/>
              </a:rPr>
              <a:t>November 6-7, 2019</a:t>
            </a:r>
          </a:p>
          <a:p>
            <a:pPr lvl="1" algn="ctr" eaLnBrk="1" hangingPunct="1">
              <a:spcBef>
                <a:spcPct val="0"/>
              </a:spcBef>
              <a:buClrTx/>
              <a:buSzTx/>
              <a:buFontTx/>
              <a:buNone/>
            </a:pPr>
            <a:r>
              <a:rPr lang="en-US" altLang="en-US" sz="2000" dirty="0">
                <a:solidFill>
                  <a:schemeClr val="tx1"/>
                </a:solidFill>
                <a:latin typeface="Arial" panose="020B0604020202020204" pitchFamily="34" charset="0"/>
              </a:rPr>
              <a:t>Camp John Hope, Fort Valley, GA</a:t>
            </a:r>
          </a:p>
        </p:txBody>
      </p:sp>
      <p:sp>
        <p:nvSpPr>
          <p:cNvPr id="34822" name="TextBox 5"/>
          <p:cNvSpPr txBox="1">
            <a:spLocks noChangeArrowheads="1"/>
          </p:cNvSpPr>
          <p:nvPr/>
        </p:nvSpPr>
        <p:spPr bwMode="auto">
          <a:xfrm>
            <a:off x="5118043" y="3505200"/>
            <a:ext cx="4267200" cy="3785652"/>
          </a:xfrm>
          <a:prstGeom prst="rect">
            <a:avLst/>
          </a:prstGeom>
          <a:noFill/>
          <a:ln w="9525">
            <a:noFill/>
            <a:miter lim="800000"/>
            <a:headEnd/>
            <a:tailEnd/>
          </a:ln>
        </p:spPr>
        <p:txBody>
          <a:bodyPr>
            <a:spAutoFit/>
          </a:bodyPr>
          <a:lstStyle/>
          <a:p>
            <a:pPr>
              <a:defRPr/>
            </a:pPr>
            <a:r>
              <a:rPr lang="en-US" sz="2000" dirty="0">
                <a:solidFill>
                  <a:srgbClr val="000000"/>
                </a:solidFill>
                <a:cs typeface="Arial" charset="0"/>
              </a:rPr>
              <a:t>Includes:</a:t>
            </a:r>
          </a:p>
          <a:p>
            <a:pPr>
              <a:defRPr/>
            </a:pPr>
            <a:r>
              <a:rPr lang="en-US" sz="2000" dirty="0">
                <a:solidFill>
                  <a:srgbClr val="000000"/>
                </a:solidFill>
                <a:cs typeface="Arial" charset="0"/>
              </a:rPr>
              <a:t>Keynote Speaker</a:t>
            </a:r>
          </a:p>
          <a:p>
            <a:pPr>
              <a:defRPr/>
            </a:pPr>
            <a:r>
              <a:rPr lang="en-US" sz="2000" dirty="0">
                <a:solidFill>
                  <a:srgbClr val="000000"/>
                </a:solidFill>
                <a:cs typeface="Arial" charset="0"/>
              </a:rPr>
              <a:t>Leadership Breakout Sessions</a:t>
            </a:r>
          </a:p>
          <a:p>
            <a:pPr>
              <a:defRPr/>
            </a:pPr>
            <a:r>
              <a:rPr lang="en-US" sz="2000" dirty="0">
                <a:solidFill>
                  <a:srgbClr val="000000"/>
                </a:solidFill>
                <a:cs typeface="Arial" charset="0"/>
              </a:rPr>
              <a:t>Chapter Planning Time</a:t>
            </a:r>
          </a:p>
          <a:p>
            <a:pPr>
              <a:defRPr/>
            </a:pPr>
            <a:r>
              <a:rPr lang="en-US" sz="2000" dirty="0">
                <a:solidFill>
                  <a:srgbClr val="000000"/>
                </a:solidFill>
                <a:cs typeface="Arial" charset="0"/>
              </a:rPr>
              <a:t>Mini BASIC Training</a:t>
            </a:r>
          </a:p>
          <a:p>
            <a:pPr>
              <a:defRPr/>
            </a:pPr>
            <a:r>
              <a:rPr lang="en-US" sz="2000" dirty="0">
                <a:solidFill>
                  <a:srgbClr val="000000"/>
                </a:solidFill>
                <a:cs typeface="Arial" charset="0"/>
              </a:rPr>
              <a:t>Foundation Dance</a:t>
            </a:r>
          </a:p>
          <a:p>
            <a:pPr>
              <a:defRPr/>
            </a:pPr>
            <a:r>
              <a:rPr lang="en-US" sz="2000" dirty="0">
                <a:solidFill>
                  <a:srgbClr val="000000"/>
                </a:solidFill>
                <a:cs typeface="Arial" charset="0"/>
              </a:rPr>
              <a:t>Membership Recruitment</a:t>
            </a:r>
          </a:p>
          <a:p>
            <a:pPr>
              <a:defRPr/>
            </a:pPr>
            <a:r>
              <a:rPr lang="en-US" sz="2000" dirty="0">
                <a:solidFill>
                  <a:srgbClr val="000000"/>
                </a:solidFill>
                <a:cs typeface="Arial" charset="0"/>
              </a:rPr>
              <a:t>T-shirt Design Competition</a:t>
            </a:r>
          </a:p>
          <a:p>
            <a:pPr>
              <a:defRPr/>
            </a:pPr>
            <a:r>
              <a:rPr lang="en-US" sz="2000" dirty="0">
                <a:solidFill>
                  <a:srgbClr val="000000"/>
                </a:solidFill>
                <a:cs typeface="Arial" charset="0"/>
              </a:rPr>
              <a:t>State Lapel Pin Competition</a:t>
            </a:r>
          </a:p>
          <a:p>
            <a:pPr>
              <a:defRPr/>
            </a:pPr>
            <a:r>
              <a:rPr lang="en-US" sz="2000" dirty="0">
                <a:solidFill>
                  <a:srgbClr val="000000"/>
                </a:solidFill>
                <a:cs typeface="Arial" charset="0"/>
              </a:rPr>
              <a:t>Slip ‘n Slide, Putt </a:t>
            </a:r>
            <a:r>
              <a:rPr lang="en-US" sz="2000" dirty="0" err="1">
                <a:solidFill>
                  <a:srgbClr val="000000"/>
                </a:solidFill>
                <a:cs typeface="Arial" charset="0"/>
              </a:rPr>
              <a:t>Putt</a:t>
            </a:r>
            <a:r>
              <a:rPr lang="en-US" sz="2000" dirty="0">
                <a:solidFill>
                  <a:srgbClr val="000000"/>
                </a:solidFill>
                <a:cs typeface="Arial" charset="0"/>
              </a:rPr>
              <a:t> and More!</a:t>
            </a:r>
          </a:p>
          <a:p>
            <a:pPr>
              <a:defRPr/>
            </a:pPr>
            <a:endParaRPr lang="en-US" sz="2000" dirty="0">
              <a:cs typeface="Arial" charset="0"/>
            </a:endParaRPr>
          </a:p>
          <a:p>
            <a:pPr>
              <a:defRPr/>
            </a:pPr>
            <a:endParaRPr lang="en-US" sz="2000" dirty="0">
              <a:cs typeface="Arial" charset="0"/>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5054319"/>
            <a:ext cx="2340538" cy="1575362"/>
          </a:xfrm>
          <a:prstGeom prst="rect">
            <a:avLst/>
          </a:prstGeom>
          <a:effectLst>
            <a:softEdge rad="190500"/>
          </a:effec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9060" y="3802893"/>
            <a:ext cx="1944123" cy="1988307"/>
          </a:xfrm>
          <a:prstGeom prst="rect">
            <a:avLst/>
          </a:prstGeom>
          <a:effectLst>
            <a:softEdge rad="101600"/>
          </a:effec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2852"/>
            <a:ext cx="8686800" cy="841248"/>
          </a:xfrm>
        </p:spPr>
        <p:txBody>
          <a:bodyPr>
            <a:noAutofit/>
          </a:bodyPr>
          <a:lstStyle/>
          <a:p>
            <a:pPr algn="ctr" eaLnBrk="1" fontAlgn="auto" hangingPunct="1">
              <a:spcAft>
                <a:spcPts val="0"/>
              </a:spcAft>
              <a:defRPr/>
            </a:pP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FCCLA Day at the Capitol</a:t>
            </a:r>
          </a:p>
        </p:txBody>
      </p:sp>
      <p:sp>
        <p:nvSpPr>
          <p:cNvPr id="36867" name="Rectangle 2"/>
          <p:cNvSpPr>
            <a:spLocks noChangeArrowheads="1"/>
          </p:cNvSpPr>
          <p:nvPr/>
        </p:nvSpPr>
        <p:spPr bwMode="auto">
          <a:xfrm>
            <a:off x="369664" y="1073434"/>
            <a:ext cx="854573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February 10-13, 2020</a:t>
            </a:r>
          </a:p>
          <a:p>
            <a:pPr algn="ctr" eaLnBrk="1" hangingPunct="1">
              <a:spcBef>
                <a:spcPct val="0"/>
              </a:spcBef>
              <a:buClrTx/>
              <a:buSzTx/>
              <a:buFont typeface="Wingdings" panose="05000000000000000000" pitchFamily="2" charset="2"/>
              <a:buNone/>
            </a:pPr>
            <a:r>
              <a:rPr lang="en-US" altLang="en-US" sz="2800" dirty="0">
                <a:solidFill>
                  <a:schemeClr val="tx1"/>
                </a:solidFill>
                <a:latin typeface="Arial" panose="020B0604020202020204" pitchFamily="34" charset="0"/>
              </a:rPr>
              <a:t>Georgia State Capitol</a:t>
            </a:r>
          </a:p>
        </p:txBody>
      </p:sp>
      <p:sp>
        <p:nvSpPr>
          <p:cNvPr id="36869" name="TextBox 5"/>
          <p:cNvSpPr txBox="1">
            <a:spLocks noChangeArrowheads="1"/>
          </p:cNvSpPr>
          <p:nvPr/>
        </p:nvSpPr>
        <p:spPr bwMode="auto">
          <a:xfrm>
            <a:off x="3505200" y="2498583"/>
            <a:ext cx="5791200" cy="1384300"/>
          </a:xfrm>
          <a:prstGeom prst="rect">
            <a:avLst/>
          </a:prstGeom>
          <a:noFill/>
          <a:ln w="9525">
            <a:noFill/>
            <a:miter lim="800000"/>
            <a:headEnd/>
            <a:tailEnd/>
          </a:ln>
        </p:spPr>
        <p:txBody>
          <a:bodyPr>
            <a:spAutoFit/>
          </a:bodyPr>
          <a:lstStyle/>
          <a:p>
            <a:pPr algn="ctr">
              <a:defRPr/>
            </a:pPr>
            <a:r>
              <a:rPr lang="en-US" sz="2800" dirty="0">
                <a:solidFill>
                  <a:srgbClr val="000000"/>
                </a:solidFill>
                <a:latin typeface="Arial" panose="020B0604020202020204" pitchFamily="34" charset="0"/>
              </a:rPr>
              <a:t>Visit Local Legislators</a:t>
            </a:r>
          </a:p>
          <a:p>
            <a:pPr algn="ctr">
              <a:defRPr/>
            </a:pPr>
            <a:r>
              <a:rPr lang="en-US" sz="2800" dirty="0">
                <a:solidFill>
                  <a:srgbClr val="000000"/>
                </a:solidFill>
                <a:latin typeface="Arial" panose="020B0604020202020204" pitchFamily="34" charset="0"/>
              </a:rPr>
              <a:t>Capitol Scavenger Hunt</a:t>
            </a:r>
          </a:p>
          <a:p>
            <a:pPr algn="ctr">
              <a:defRPr/>
            </a:pPr>
            <a:r>
              <a:rPr lang="en-US" sz="2800" dirty="0">
                <a:solidFill>
                  <a:srgbClr val="000000"/>
                </a:solidFill>
                <a:latin typeface="Arial" panose="020B0604020202020204" pitchFamily="34" charset="0"/>
              </a:rPr>
              <a:t>Region Photos</a:t>
            </a:r>
          </a:p>
        </p:txBody>
      </p:sp>
      <p:pic>
        <p:nvPicPr>
          <p:cNvPr id="1028" name="Picture 4" descr="https://scontent-lax3-1.xx.fbcdn.net/v/t1.0-9/10400263_1002258433154112_7127291563369617461_n.jpg?oh=ff3b7a63f9866201232fec4e499d583d&amp;oe=583048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968" y="4392612"/>
            <a:ext cx="3868864" cy="2176236"/>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030" name="Picture 6" descr="https://scontent-lax3-1.xx.fbcdn.net/v/t1.0-9/12669700_998845863495369_7206043438732166810_n.jpg?oh=1f4656aa5d22cac8bb1d0ff4c8d26db9&amp;oe=5836D4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286000"/>
            <a:ext cx="2743200" cy="36576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2874" y="214563"/>
            <a:ext cx="8686800" cy="838200"/>
          </a:xfrm>
        </p:spPr>
        <p:txBody>
          <a:bodyPr>
            <a:noAutofit/>
          </a:bodyPr>
          <a:lstStyle/>
          <a:p>
            <a:pPr algn="ctr" eaLnBrk="1" fontAlgn="auto" hangingPunct="1">
              <a:spcAft>
                <a:spcPts val="0"/>
              </a:spcAft>
              <a:defRPr/>
            </a:pPr>
            <a:r>
              <a:rPr lang="en-US" sz="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 Events Competition</a:t>
            </a:r>
          </a:p>
        </p:txBody>
      </p:sp>
      <p:sp>
        <p:nvSpPr>
          <p:cNvPr id="37891" name="Rectangle 3"/>
          <p:cNvSpPr>
            <a:spLocks noGrp="1" noChangeArrowheads="1"/>
          </p:cNvSpPr>
          <p:nvPr>
            <p:ph idx="1"/>
          </p:nvPr>
        </p:nvSpPr>
        <p:spPr>
          <a:xfrm>
            <a:off x="457200" y="2949742"/>
            <a:ext cx="6781800" cy="4114800"/>
          </a:xfrm>
        </p:spPr>
        <p:txBody>
          <a:bodyPr>
            <a:normAutofit fontScale="92500" lnSpcReduction="10000"/>
          </a:bodyPr>
          <a:lstStyle/>
          <a:p>
            <a:pPr eaLnBrk="1" hangingPunct="1">
              <a:buFont typeface="Wingdings 2" panose="05020102010507070707" pitchFamily="18" charset="2"/>
              <a:buNone/>
            </a:pPr>
            <a:endParaRPr lang="en-US" altLang="en-US" sz="2800" dirty="0">
              <a:latin typeface="Comic Sans MS" panose="030F0702030302020204" pitchFamily="66" charset="0"/>
            </a:endParaRPr>
          </a:p>
          <a:p>
            <a:pPr algn="ctr" eaLnBrk="1" hangingPunct="1">
              <a:buFont typeface="Wingdings 2" panose="05020102010507070707" pitchFamily="18" charset="2"/>
              <a:buNone/>
            </a:pPr>
            <a:r>
              <a:rPr lang="en-US" altLang="en-US" sz="2800" b="1" dirty="0">
                <a:latin typeface="Arial" panose="020B0604020202020204" pitchFamily="34" charset="0"/>
                <a:cs typeface="Arial" panose="020B0604020202020204" pitchFamily="34" charset="0"/>
              </a:rPr>
              <a:t>Region STAR Events Competition </a:t>
            </a:r>
          </a:p>
          <a:p>
            <a:pPr algn="ct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 February 7, 2020 (Region 5)</a:t>
            </a:r>
          </a:p>
          <a:p>
            <a:pPr algn="ct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February 15, 2020 (Regions 1 &amp; 9)</a:t>
            </a:r>
          </a:p>
          <a:p>
            <a:pPr algn="ct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February 22, 2020 (Regions 2, 3, 4, 6, 7, 8)</a:t>
            </a:r>
          </a:p>
          <a:p>
            <a:pPr algn="ctr" eaLnBrk="1" hangingPunct="1">
              <a:buFont typeface="Wingdings 2" panose="05020102010507070707" pitchFamily="18" charset="2"/>
              <a:buNone/>
            </a:pPr>
            <a:r>
              <a:rPr lang="en-US" altLang="en-US" sz="2800" dirty="0">
                <a:latin typeface="Arial" panose="020B0604020202020204" pitchFamily="34" charset="0"/>
                <a:cs typeface="Arial" panose="020B0604020202020204" pitchFamily="34" charset="0"/>
              </a:rPr>
              <a:t>   </a:t>
            </a:r>
          </a:p>
          <a:p>
            <a:pPr marL="0" indent="0" algn="ctr" eaLnBrk="1" hangingPunct="1">
              <a:buNone/>
            </a:pPr>
            <a:r>
              <a:rPr lang="en-US" altLang="en-US" sz="2800" dirty="0">
                <a:latin typeface="Arial" panose="020B0604020202020204" pitchFamily="34" charset="0"/>
                <a:cs typeface="Arial" panose="020B0604020202020204" pitchFamily="34" charset="0"/>
              </a:rPr>
              <a:t>TOP TWO move to state competition at the State Leadership Conference</a:t>
            </a:r>
            <a:endParaRPr lang="en-US" altLang="en-US" sz="2800" dirty="0">
              <a:latin typeface="Comic Sans MS" panose="030F0702030302020204" pitchFamily="66" charset="0"/>
            </a:endParaRPr>
          </a:p>
          <a:p>
            <a:pPr algn="ctr" eaLnBrk="1" hangingPunct="1">
              <a:buFont typeface="Wingdings 2" panose="05020102010507070707" pitchFamily="18" charset="2"/>
              <a:buNone/>
            </a:pPr>
            <a:endParaRPr lang="en-US" altLang="en-US" sz="2800" dirty="0">
              <a:latin typeface="Comic Sans MS" panose="030F0702030302020204" pitchFamily="66" charset="0"/>
            </a:endParaRPr>
          </a:p>
          <a:p>
            <a:pPr eaLnBrk="1" hangingPunct="1">
              <a:buFont typeface="Wingdings" panose="05000000000000000000" pitchFamily="2" charset="2"/>
              <a:buNone/>
            </a:pPr>
            <a:endParaRPr lang="en-US" altLang="en-US" sz="2800" dirty="0">
              <a:latin typeface="Comic Sans MS" panose="030F0702030302020204" pitchFamily="66" charset="0"/>
            </a:endParaRPr>
          </a:p>
          <a:p>
            <a:pPr eaLnBrk="1" hangingPunct="1"/>
            <a:endParaRPr lang="en-US" altLang="en-US" sz="2800"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14810" y="3412616"/>
            <a:ext cx="3005837" cy="2003891"/>
          </a:xfrm>
          <a:prstGeom prst="rect">
            <a:avLst/>
          </a:prstGeom>
          <a:ln>
            <a:noFill/>
          </a:ln>
          <a:effectLst>
            <a:softEdge rad="112500"/>
          </a:effectLst>
        </p:spPr>
      </p:pic>
      <p:pic>
        <p:nvPicPr>
          <p:cNvPr id="37893"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17646" y="1295401"/>
            <a:ext cx="3152812" cy="161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99442"/>
            <a:ext cx="8382000" cy="841248"/>
          </a:xfrm>
        </p:spPr>
        <p:txBody>
          <a:bodyPr>
            <a:normAutofit/>
          </a:bodyPr>
          <a:lstStyle/>
          <a:p>
            <a:pPr algn="ctr" eaLnBrk="1" fontAlgn="auto" hangingPunct="1">
              <a:spcAft>
                <a:spcPts val="0"/>
              </a:spcAft>
              <a:defRPr/>
            </a:pP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Leadership Conference</a:t>
            </a:r>
          </a:p>
        </p:txBody>
      </p:sp>
      <p:sp>
        <p:nvSpPr>
          <p:cNvPr id="38915" name="Rectangle 2"/>
          <p:cNvSpPr>
            <a:spLocks noChangeArrowheads="1"/>
          </p:cNvSpPr>
          <p:nvPr/>
        </p:nvSpPr>
        <p:spPr bwMode="auto">
          <a:xfrm>
            <a:off x="3218447" y="107012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400" dirty="0">
                <a:solidFill>
                  <a:schemeClr val="tx1"/>
                </a:solidFill>
                <a:latin typeface="Arial" panose="020B0604020202020204" pitchFamily="34" charset="0"/>
              </a:rPr>
              <a:t>March 20-22, 2020</a:t>
            </a:r>
          </a:p>
          <a:p>
            <a:pPr algn="ctr" eaLnBrk="1" hangingPunct="1">
              <a:spcBef>
                <a:spcPct val="0"/>
              </a:spcBef>
              <a:buClrTx/>
              <a:buSzTx/>
              <a:buFont typeface="Wingdings" panose="05000000000000000000" pitchFamily="2" charset="2"/>
              <a:buNone/>
            </a:pPr>
            <a:r>
              <a:rPr lang="en-US" altLang="en-US" sz="2400" dirty="0">
                <a:solidFill>
                  <a:schemeClr val="tx1"/>
                </a:solidFill>
                <a:latin typeface="Arial" panose="020B0604020202020204" pitchFamily="34" charset="0"/>
              </a:rPr>
              <a:t>Atlanta, Georgia</a:t>
            </a:r>
          </a:p>
        </p:txBody>
      </p:sp>
      <p:sp>
        <p:nvSpPr>
          <p:cNvPr id="38916" name="TextBox 4"/>
          <p:cNvSpPr txBox="1">
            <a:spLocks noChangeArrowheads="1"/>
          </p:cNvSpPr>
          <p:nvPr/>
        </p:nvSpPr>
        <p:spPr bwMode="auto">
          <a:xfrm>
            <a:off x="3192289" y="2155667"/>
            <a:ext cx="3505200" cy="2923877"/>
          </a:xfrm>
          <a:prstGeom prst="rect">
            <a:avLst/>
          </a:prstGeom>
          <a:noFill/>
          <a:ln w="9525">
            <a:noFill/>
            <a:miter lim="800000"/>
            <a:headEnd/>
            <a:tailEnd/>
          </a:ln>
        </p:spPr>
        <p:txBody>
          <a:bodyPr>
            <a:spAutoFit/>
          </a:bodyPr>
          <a:lstStyle/>
          <a:p>
            <a:pPr algn="ctr">
              <a:defRPr/>
            </a:pPr>
            <a:r>
              <a:rPr lang="en-US" sz="2000" dirty="0">
                <a:solidFill>
                  <a:srgbClr val="000000"/>
                </a:solidFill>
                <a:latin typeface="Arial" panose="020B0604020202020204" pitchFamily="34" charset="0"/>
              </a:rPr>
              <a:t>Includes:</a:t>
            </a:r>
          </a:p>
          <a:p>
            <a:pPr algn="ctr">
              <a:defRPr/>
            </a:pPr>
            <a:r>
              <a:rPr lang="en-US" sz="2000" dirty="0">
                <a:solidFill>
                  <a:srgbClr val="000000"/>
                </a:solidFill>
                <a:latin typeface="Arial" panose="020B0604020202020204" pitchFamily="34" charset="0"/>
              </a:rPr>
              <a:t>Keynote Speaker</a:t>
            </a:r>
          </a:p>
          <a:p>
            <a:pPr algn="ctr">
              <a:defRPr/>
            </a:pPr>
            <a:r>
              <a:rPr lang="en-US" sz="2000" dirty="0">
                <a:solidFill>
                  <a:srgbClr val="000000"/>
                </a:solidFill>
                <a:latin typeface="Arial" panose="020B0604020202020204" pitchFamily="34" charset="0"/>
              </a:rPr>
              <a:t>State Competitions</a:t>
            </a:r>
          </a:p>
          <a:p>
            <a:pPr algn="ctr">
              <a:defRPr/>
            </a:pPr>
            <a:r>
              <a:rPr lang="en-US" sz="2000" dirty="0">
                <a:solidFill>
                  <a:srgbClr val="000000"/>
                </a:solidFill>
                <a:latin typeface="Arial" panose="020B0604020202020204" pitchFamily="34" charset="0"/>
              </a:rPr>
              <a:t>Foundation Event</a:t>
            </a:r>
          </a:p>
          <a:p>
            <a:pPr algn="ctr">
              <a:defRPr/>
            </a:pPr>
            <a:r>
              <a:rPr lang="en-US" sz="2000" dirty="0">
                <a:solidFill>
                  <a:srgbClr val="000000"/>
                </a:solidFill>
                <a:latin typeface="Arial" panose="020B0604020202020204" pitchFamily="34" charset="0"/>
              </a:rPr>
              <a:t>State Officer Elections</a:t>
            </a:r>
          </a:p>
          <a:p>
            <a:pPr algn="ctr">
              <a:defRPr/>
            </a:pPr>
            <a:r>
              <a:rPr lang="en-US" sz="2000" dirty="0">
                <a:solidFill>
                  <a:srgbClr val="000000"/>
                </a:solidFill>
                <a:latin typeface="Arial" panose="020B0604020202020204" pitchFamily="34" charset="0"/>
              </a:rPr>
              <a:t>Honor Roll Awards</a:t>
            </a:r>
          </a:p>
          <a:p>
            <a:pPr algn="ctr">
              <a:defRPr/>
            </a:pPr>
            <a:r>
              <a:rPr lang="en-US" sz="2000" dirty="0">
                <a:solidFill>
                  <a:srgbClr val="000000"/>
                </a:solidFill>
                <a:latin typeface="Arial" panose="020B0604020202020204" pitchFamily="34" charset="0"/>
              </a:rPr>
              <a:t>Membership Awards</a:t>
            </a:r>
          </a:p>
          <a:p>
            <a:pPr algn="ctr">
              <a:defRPr/>
            </a:pPr>
            <a:r>
              <a:rPr lang="en-US" sz="2000" dirty="0">
                <a:solidFill>
                  <a:srgbClr val="000000"/>
                </a:solidFill>
                <a:latin typeface="Arial" panose="020B0604020202020204" pitchFamily="34" charset="0"/>
              </a:rPr>
              <a:t>Chapter of the Year</a:t>
            </a:r>
          </a:p>
          <a:p>
            <a:pPr>
              <a:defRPr/>
            </a:pPr>
            <a:endParaRPr lang="en-US" sz="2400" dirty="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024" y="4791070"/>
            <a:ext cx="2677533" cy="1785022"/>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91899" y="1733704"/>
            <a:ext cx="3324888" cy="2216592"/>
          </a:xfrm>
          <a:prstGeom prst="rect">
            <a:avLst/>
          </a:prstGeom>
          <a:ln>
            <a:noFill/>
          </a:ln>
          <a:effectLst>
            <a:softEdge rad="112500"/>
          </a:effectLst>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5362" y="1264315"/>
            <a:ext cx="2167044" cy="3122012"/>
          </a:xfrm>
          <a:prstGeom prst="rect">
            <a:avLst/>
          </a:prstGeom>
          <a:effectLst>
            <a:softEdge rad="127000"/>
          </a:effectLst>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05598" y="4676964"/>
            <a:ext cx="3683698" cy="2031198"/>
          </a:xfrm>
          <a:prstGeom prst="rect">
            <a:avLst/>
          </a:prstGeom>
          <a:effectLst>
            <a:softEdge rad="127000"/>
          </a:effec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8235"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Meetings</a:t>
            </a:r>
          </a:p>
        </p:txBody>
      </p:sp>
      <p:sp>
        <p:nvSpPr>
          <p:cNvPr id="3" name="TextBox 2"/>
          <p:cNvSpPr txBox="1"/>
          <p:nvPr/>
        </p:nvSpPr>
        <p:spPr>
          <a:xfrm>
            <a:off x="914400" y="1402256"/>
            <a:ext cx="5181600" cy="1384995"/>
          </a:xfrm>
          <a:prstGeom prst="rect">
            <a:avLst/>
          </a:prstGeom>
          <a:noFill/>
        </p:spPr>
        <p:txBody>
          <a:bodyPr wrap="square" rtlCol="0">
            <a:spAutoFit/>
          </a:bodyPr>
          <a:lstStyle/>
          <a:p>
            <a:r>
              <a:rPr lang="en-US" sz="3200" b="1" dirty="0">
                <a:latin typeface="Arial" panose="020B0604020202020204" pitchFamily="34" charset="0"/>
              </a:rPr>
              <a:t>Capitol Leadership </a:t>
            </a:r>
          </a:p>
          <a:p>
            <a:r>
              <a:rPr lang="en-US" sz="2800" dirty="0">
                <a:latin typeface="Arial" panose="020B0604020202020204" pitchFamily="34" charset="0"/>
              </a:rPr>
              <a:t>September 30-October 2, 2019</a:t>
            </a:r>
          </a:p>
          <a:p>
            <a:r>
              <a:rPr lang="en-US" sz="2400" dirty="0">
                <a:latin typeface="Arial" panose="020B0604020202020204" pitchFamily="34" charset="0"/>
              </a:rPr>
              <a:t>Washington, DC</a:t>
            </a:r>
          </a:p>
        </p:txBody>
      </p:sp>
      <p:sp>
        <p:nvSpPr>
          <p:cNvPr id="8" name="TextBox 7"/>
          <p:cNvSpPr txBox="1"/>
          <p:nvPr/>
        </p:nvSpPr>
        <p:spPr>
          <a:xfrm>
            <a:off x="3918535" y="3286676"/>
            <a:ext cx="5029200" cy="1384995"/>
          </a:xfrm>
          <a:prstGeom prst="rect">
            <a:avLst/>
          </a:prstGeom>
          <a:noFill/>
        </p:spPr>
        <p:txBody>
          <a:bodyPr wrap="square" rtlCol="0">
            <a:spAutoFit/>
          </a:bodyPr>
          <a:lstStyle/>
          <a:p>
            <a:pPr algn="r"/>
            <a:r>
              <a:rPr lang="en-US" sz="3200" b="1" dirty="0">
                <a:latin typeface="Arial" panose="020B0604020202020204" pitchFamily="34" charset="0"/>
              </a:rPr>
              <a:t>National Fall Conference</a:t>
            </a:r>
          </a:p>
          <a:p>
            <a:pPr algn="r"/>
            <a:r>
              <a:rPr lang="en-US" sz="2800" dirty="0">
                <a:latin typeface="Arial" panose="020B0604020202020204" pitchFamily="34" charset="0"/>
              </a:rPr>
              <a:t>November 15-17, 2019</a:t>
            </a:r>
          </a:p>
          <a:p>
            <a:pPr algn="r"/>
            <a:r>
              <a:rPr lang="en-US" sz="2400" dirty="0">
                <a:latin typeface="Arial" panose="020B0604020202020204" pitchFamily="34" charset="0"/>
              </a:rPr>
              <a:t>Dallas, Texas</a:t>
            </a:r>
          </a:p>
        </p:txBody>
      </p:sp>
      <p:sp>
        <p:nvSpPr>
          <p:cNvPr id="9" name="TextBox 8"/>
          <p:cNvSpPr txBox="1"/>
          <p:nvPr/>
        </p:nvSpPr>
        <p:spPr>
          <a:xfrm>
            <a:off x="1353135" y="5165019"/>
            <a:ext cx="6477000" cy="1446550"/>
          </a:xfrm>
          <a:prstGeom prst="rect">
            <a:avLst/>
          </a:prstGeom>
          <a:noFill/>
        </p:spPr>
        <p:txBody>
          <a:bodyPr wrap="square" rtlCol="0">
            <a:spAutoFit/>
          </a:bodyPr>
          <a:lstStyle/>
          <a:p>
            <a:pPr algn="ctr"/>
            <a:r>
              <a:rPr lang="en-US" sz="3200" b="1" dirty="0">
                <a:latin typeface="Arial" panose="020B0604020202020204" pitchFamily="34" charset="0"/>
              </a:rPr>
              <a:t>National Leadership Conference</a:t>
            </a:r>
          </a:p>
          <a:p>
            <a:pPr algn="ctr"/>
            <a:r>
              <a:rPr lang="en-US" sz="3200" dirty="0">
                <a:latin typeface="Arial" panose="020B0604020202020204" pitchFamily="34" charset="0"/>
              </a:rPr>
              <a:t>July 5-9, 2020</a:t>
            </a:r>
          </a:p>
          <a:p>
            <a:pPr algn="ctr"/>
            <a:r>
              <a:rPr lang="en-US" sz="2400" dirty="0">
                <a:latin typeface="Arial" panose="020B0604020202020204" pitchFamily="34" charset="0"/>
              </a:rPr>
              <a:t>Washington, DC</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8088" y="902831"/>
            <a:ext cx="3165912" cy="1829193"/>
          </a:xfrm>
          <a:prstGeom prst="rect">
            <a:avLst/>
          </a:prstGeom>
          <a:effectLst>
            <a:softEdge rad="127000"/>
          </a:effectLst>
        </p:spPr>
      </p:pic>
      <p:pic>
        <p:nvPicPr>
          <p:cNvPr id="4" name="Picture 3" descr="A picture containing clipart&#10;&#10;Description automatically generated">
            <a:extLst>
              <a:ext uri="{FF2B5EF4-FFF2-40B4-BE49-F238E27FC236}">
                <a16:creationId xmlns:a16="http://schemas.microsoft.com/office/drawing/2014/main" id="{9889FA9D-AA11-463F-80D6-FC52F8E2B9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3153363"/>
            <a:ext cx="1691640" cy="1449977"/>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41248"/>
          </a:xfrm>
        </p:spPr>
        <p:txBody>
          <a:bodyPr>
            <a:noAutofit/>
          </a:bodyPr>
          <a:lstStyle/>
          <a:p>
            <a:pPr algn="ctr" eaLnBrk="1" fontAlgn="auto" hangingPunct="1">
              <a:spcAft>
                <a:spcPts val="0"/>
              </a:spcAft>
              <a:defRPr/>
            </a:pPr>
            <a:r>
              <a:rPr lang="en-US" sz="5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Creed</a:t>
            </a:r>
          </a:p>
        </p:txBody>
      </p:sp>
      <p:sp>
        <p:nvSpPr>
          <p:cNvPr id="13315" name="TextBox 5"/>
          <p:cNvSpPr txBox="1">
            <a:spLocks noChangeArrowheads="1"/>
          </p:cNvSpPr>
          <p:nvPr/>
        </p:nvSpPr>
        <p:spPr bwMode="auto">
          <a:xfrm>
            <a:off x="914400" y="1447800"/>
            <a:ext cx="7772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000" u="sng" dirty="0">
                <a:solidFill>
                  <a:schemeClr val="tx1"/>
                </a:solidFill>
                <a:latin typeface="Arial" panose="020B0604020202020204" pitchFamily="34" charset="0"/>
              </a:rPr>
              <a:t>Creed:</a:t>
            </a:r>
          </a:p>
          <a:p>
            <a:pPr eaLnBrk="1" hangingPunct="1">
              <a:spcBef>
                <a:spcPct val="0"/>
              </a:spcBef>
              <a:buClrTx/>
              <a:buSzTx/>
              <a:buFontTx/>
              <a:buNone/>
            </a:pPr>
            <a:endParaRPr lang="en-US" altLang="en-US" sz="2000" u="sng" dirty="0">
              <a:solidFill>
                <a:schemeClr val="tx1"/>
              </a:solidFill>
              <a:latin typeface="Arial" panose="020B0604020202020204" pitchFamily="34" charset="0"/>
            </a:endParaRPr>
          </a:p>
          <a:p>
            <a:pPr eaLnBrk="1" hangingPunct="1">
              <a:spcBef>
                <a:spcPct val="0"/>
              </a:spcBef>
              <a:buClrTx/>
              <a:buSzTx/>
              <a:buFontTx/>
              <a:buNone/>
            </a:pPr>
            <a:r>
              <a:rPr lang="en-US" altLang="en-US" sz="2000" dirty="0">
                <a:solidFill>
                  <a:schemeClr val="tx1"/>
                </a:solidFill>
                <a:latin typeface="Arial" panose="020B0604020202020204" pitchFamily="34" charset="0"/>
              </a:rPr>
              <a:t>We are the Family, Career and Community Leaders of America.</a:t>
            </a:r>
          </a:p>
          <a:p>
            <a:pPr eaLnBrk="1" hangingPunct="1">
              <a:spcBef>
                <a:spcPct val="0"/>
              </a:spcBef>
              <a:buClrTx/>
              <a:buSzTx/>
              <a:buFontTx/>
              <a:buNone/>
            </a:pPr>
            <a:r>
              <a:rPr lang="en-US" altLang="en-US" sz="2000" dirty="0">
                <a:solidFill>
                  <a:schemeClr val="tx1"/>
                </a:solidFill>
                <a:latin typeface="Arial" panose="020B0604020202020204" pitchFamily="34" charset="0"/>
              </a:rPr>
              <a:t>We face the future with warm courage and high hope.</a:t>
            </a:r>
          </a:p>
          <a:p>
            <a:pPr eaLnBrk="1" hangingPunct="1">
              <a:spcBef>
                <a:spcPct val="0"/>
              </a:spcBef>
              <a:buClrTx/>
              <a:buSzTx/>
              <a:buFontTx/>
              <a:buNone/>
            </a:pPr>
            <a:r>
              <a:rPr lang="en-US" altLang="en-US" sz="2000" dirty="0">
                <a:solidFill>
                  <a:schemeClr val="tx1"/>
                </a:solidFill>
                <a:latin typeface="Arial" panose="020B0604020202020204" pitchFamily="34" charset="0"/>
              </a:rPr>
              <a:t>For we have the clear consciousness of old and precious values.</a:t>
            </a:r>
          </a:p>
          <a:p>
            <a:pPr eaLnBrk="1" hangingPunct="1">
              <a:spcBef>
                <a:spcPct val="0"/>
              </a:spcBef>
              <a:buClrTx/>
              <a:buSzTx/>
              <a:buFontTx/>
              <a:buNone/>
            </a:pPr>
            <a:r>
              <a:rPr lang="en-US" altLang="en-US" sz="2000" dirty="0">
                <a:solidFill>
                  <a:schemeClr val="tx1"/>
                </a:solidFill>
                <a:latin typeface="Arial" panose="020B0604020202020204" pitchFamily="34" charset="0"/>
              </a:rPr>
              <a:t>For we are the builders of homes.</a:t>
            </a:r>
          </a:p>
          <a:p>
            <a:pPr eaLnBrk="1" hangingPunct="1">
              <a:spcBef>
                <a:spcPct val="0"/>
              </a:spcBef>
              <a:buClrTx/>
              <a:buSzTx/>
              <a:buFontTx/>
              <a:buNone/>
            </a:pPr>
            <a:r>
              <a:rPr lang="en-US" altLang="en-US" sz="2000" dirty="0">
                <a:solidFill>
                  <a:schemeClr val="tx1"/>
                </a:solidFill>
                <a:latin typeface="Arial" panose="020B0604020202020204" pitchFamily="34" charset="0"/>
              </a:rPr>
              <a:t>Homes for America’s future.</a:t>
            </a:r>
          </a:p>
          <a:p>
            <a:pPr eaLnBrk="1" hangingPunct="1">
              <a:spcBef>
                <a:spcPct val="0"/>
              </a:spcBef>
              <a:buClrTx/>
              <a:buSzTx/>
              <a:buFontTx/>
              <a:buNone/>
            </a:pPr>
            <a:r>
              <a:rPr lang="en-US" altLang="en-US" sz="2000" dirty="0">
                <a:solidFill>
                  <a:schemeClr val="tx1"/>
                </a:solidFill>
                <a:latin typeface="Arial" panose="020B0604020202020204" pitchFamily="34" charset="0"/>
              </a:rPr>
              <a:t>Homes where living will be the expression of everything that is good and fair.</a:t>
            </a:r>
          </a:p>
          <a:p>
            <a:pPr eaLnBrk="1" hangingPunct="1">
              <a:spcBef>
                <a:spcPct val="0"/>
              </a:spcBef>
              <a:buClrTx/>
              <a:buSzTx/>
              <a:buFontTx/>
              <a:buNone/>
            </a:pPr>
            <a:r>
              <a:rPr lang="en-US" altLang="en-US" sz="2000" dirty="0">
                <a:solidFill>
                  <a:schemeClr val="tx1"/>
                </a:solidFill>
                <a:latin typeface="Arial" panose="020B0604020202020204" pitchFamily="34" charset="0"/>
              </a:rPr>
              <a:t>Homes where truth, and love, and security and faith will be realities, not dreams.</a:t>
            </a:r>
          </a:p>
          <a:p>
            <a:pPr eaLnBrk="1" hangingPunct="1">
              <a:spcBef>
                <a:spcPct val="0"/>
              </a:spcBef>
              <a:buClrTx/>
              <a:buSzTx/>
              <a:buFontTx/>
              <a:buNone/>
            </a:pPr>
            <a:r>
              <a:rPr lang="en-US" altLang="en-US" sz="2000" dirty="0">
                <a:solidFill>
                  <a:schemeClr val="tx1"/>
                </a:solidFill>
                <a:latin typeface="Arial" panose="020B0604020202020204" pitchFamily="34" charset="0"/>
              </a:rPr>
              <a:t>We are the Family, Career and Community Leaders of America.</a:t>
            </a:r>
          </a:p>
          <a:p>
            <a:pPr eaLnBrk="1" hangingPunct="1">
              <a:spcBef>
                <a:spcPct val="0"/>
              </a:spcBef>
              <a:buClrTx/>
              <a:buSzTx/>
              <a:buFontTx/>
              <a:buNone/>
            </a:pPr>
            <a:r>
              <a:rPr lang="en-US" altLang="en-US" sz="2000" dirty="0">
                <a:solidFill>
                  <a:schemeClr val="tx1"/>
                </a:solidFill>
                <a:latin typeface="Arial" panose="020B0604020202020204" pitchFamily="34" charset="0"/>
              </a:rPr>
              <a:t>We face the future with warm courage and high hope.</a:t>
            </a:r>
            <a:endParaRPr lang="en-US" altLang="en-US" sz="2400" dirty="0">
              <a:solidFill>
                <a:schemeClr val="tx1"/>
              </a:solidFill>
              <a:latin typeface="Arial" panose="020B0604020202020204" pitchFamily="34"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1263" y="284900"/>
            <a:ext cx="8686800" cy="838200"/>
          </a:xfrm>
        </p:spPr>
        <p:txBody>
          <a:bodyPr>
            <a:noAutofit/>
          </a:bodyPr>
          <a:lstStyle/>
          <a:p>
            <a:pPr algn="ctr" eaLnBrk="1" fontAlgn="auto" hangingPunct="1">
              <a:spcAft>
                <a:spcPts val="0"/>
              </a:spcAft>
              <a:defRPr/>
            </a:pP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More Information:</a:t>
            </a:r>
          </a:p>
        </p:txBody>
      </p:sp>
      <p:sp>
        <p:nvSpPr>
          <p:cNvPr id="40963" name="Rectangle 3"/>
          <p:cNvSpPr>
            <a:spLocks noGrp="1" noChangeArrowheads="1"/>
          </p:cNvSpPr>
          <p:nvPr>
            <p:ph idx="1"/>
          </p:nvPr>
        </p:nvSpPr>
        <p:spPr>
          <a:xfrm>
            <a:off x="304800" y="1905000"/>
            <a:ext cx="8686800" cy="4525963"/>
          </a:xfrm>
        </p:spPr>
        <p:txBody>
          <a:bodyPr/>
          <a:lstStyle/>
          <a:p>
            <a:pPr algn="ctr" eaLnBrk="1" hangingPunct="1">
              <a:buFont typeface="Wingdings 2" panose="05020102010507070707" pitchFamily="18" charset="2"/>
              <a:buNone/>
            </a:pPr>
            <a:r>
              <a:rPr lang="en-US" altLang="en-US" sz="4000" dirty="0">
                <a:latin typeface="Arial" panose="020B0604020202020204" pitchFamily="34" charset="0"/>
                <a:cs typeface="Arial" panose="020B0604020202020204" pitchFamily="34" charset="0"/>
              </a:rPr>
              <a:t>Websites:</a:t>
            </a:r>
          </a:p>
          <a:p>
            <a:pPr algn="ctr" eaLnBrk="1" hangingPunct="1">
              <a:buFont typeface="Wingdings 2" panose="05020102010507070707" pitchFamily="18" charset="2"/>
              <a:buNone/>
            </a:pPr>
            <a:r>
              <a:rPr lang="en-US" altLang="en-US" sz="3600" dirty="0">
                <a:solidFill>
                  <a:srgbClr val="FF0000"/>
                </a:solidFill>
                <a:latin typeface="Arial" panose="020B0604020202020204" pitchFamily="34" charset="0"/>
                <a:cs typeface="Arial" panose="020B0604020202020204" pitchFamily="34" charset="0"/>
              </a:rPr>
              <a:t>www.fcclainc.org</a:t>
            </a:r>
          </a:p>
          <a:p>
            <a:pPr algn="ctr" eaLnBrk="1" hangingPunct="1">
              <a:buFont typeface="Wingdings 2" panose="05020102010507070707" pitchFamily="18" charset="2"/>
              <a:buNone/>
            </a:pPr>
            <a:r>
              <a:rPr lang="en-US" altLang="en-US" sz="3600" dirty="0">
                <a:solidFill>
                  <a:srgbClr val="FF0000"/>
                </a:solidFill>
                <a:latin typeface="Arial" panose="020B0604020202020204" pitchFamily="34" charset="0"/>
                <a:cs typeface="Arial" panose="020B0604020202020204" pitchFamily="34" charset="0"/>
              </a:rPr>
              <a:t>www.gafccla.com</a:t>
            </a:r>
          </a:p>
          <a:p>
            <a:pPr lvl="1" algn="ctr" eaLnBrk="1" hangingPunct="1">
              <a:buFont typeface="Wingdings 2" panose="05020102010507070707" pitchFamily="18" charset="2"/>
              <a:buNone/>
            </a:pPr>
            <a:endParaRPr lang="en-US" altLang="en-US" sz="3600" dirty="0">
              <a:solidFill>
                <a:schemeClr val="folHlink"/>
              </a:solidFill>
              <a:latin typeface="Comic Sans MS" panose="030F0702030302020204" pitchFamily="66" charset="0"/>
              <a:hlinkClick r:id="rId3"/>
            </a:endParaRPr>
          </a:p>
          <a:p>
            <a:pPr lvl="1" algn="ctr" eaLnBrk="1" hangingPunct="1">
              <a:buFont typeface="Wingdings 2" panose="05020102010507070707" pitchFamily="18" charset="2"/>
              <a:buNone/>
            </a:pPr>
            <a:endParaRPr lang="en-US" altLang="en-US" sz="3600" dirty="0">
              <a:solidFill>
                <a:schemeClr val="folHlink"/>
              </a:solidFill>
              <a:latin typeface="Comic Sans MS" panose="030F0702030302020204" pitchFamily="66" charset="0"/>
              <a:hlinkClick r:id="rId3"/>
            </a:endParaRPr>
          </a:p>
          <a:p>
            <a:pPr lvl="1" algn="ctr" eaLnBrk="1" hangingPunct="1">
              <a:buFont typeface="Wingdings 2" panose="05020102010507070707" pitchFamily="18" charset="2"/>
              <a:buNone/>
            </a:pPr>
            <a:endParaRPr lang="en-US" altLang="en-US" sz="3600" dirty="0">
              <a:solidFill>
                <a:schemeClr val="folHlink"/>
              </a:solidFill>
              <a:latin typeface="Comic Sans MS" panose="030F0702030302020204" pitchFamily="66" charset="0"/>
            </a:endParaRPr>
          </a:p>
          <a:p>
            <a:pPr eaLnBrk="1" hangingPunct="1"/>
            <a:endParaRPr lang="en-US" altLang="en-US" sz="4000" dirty="0">
              <a:solidFill>
                <a:schemeClr val="folHlink"/>
              </a:solidFill>
              <a:latin typeface="Comic Sans MS" panose="030F0702030302020204" pitchFamily="66" charset="0"/>
            </a:endParaRP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4580" y="4258875"/>
            <a:ext cx="1448410" cy="144841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806" y="4243129"/>
            <a:ext cx="1447800" cy="14478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1180" y="4255170"/>
            <a:ext cx="1455820" cy="1455820"/>
          </a:xfrm>
          <a:prstGeom prst="rect">
            <a:avLst/>
          </a:prstGeom>
        </p:spPr>
      </p:pic>
      <p:pic>
        <p:nvPicPr>
          <p:cNvPr id="5" name="Picture 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4191000"/>
            <a:ext cx="1547408" cy="1571093"/>
          </a:xfrm>
          <a:prstGeom prst="rect">
            <a:avLst/>
          </a:prstGeom>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agline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8787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376"/>
            <a:ext cx="9144000" cy="841248"/>
          </a:xfrm>
        </p:spPr>
        <p:txBody>
          <a:bodyPr>
            <a:normAutofit fontScale="90000"/>
          </a:bodyPr>
          <a:lstStyle/>
          <a:p>
            <a:pPr algn="ctr" eaLnBrk="1" hangingPunct="1">
              <a:defRPr/>
            </a:pPr>
            <a:r>
              <a:rPr lang="en-US"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Joining </a:t>
            </a:r>
            <a:br>
              <a:rPr lang="en-US"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Student Organization</a:t>
            </a:r>
          </a:p>
        </p:txBody>
      </p:sp>
      <p:sp>
        <p:nvSpPr>
          <p:cNvPr id="14339" name="TextBox 2"/>
          <p:cNvSpPr txBox="1">
            <a:spLocks noChangeArrowheads="1"/>
          </p:cNvSpPr>
          <p:nvPr/>
        </p:nvSpPr>
        <p:spPr bwMode="auto">
          <a:xfrm>
            <a:off x="783724" y="1600200"/>
            <a:ext cx="7543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 typeface="Arial" panose="020B0604020202020204" pitchFamily="34" charset="0"/>
              <a:buChar char="•"/>
            </a:pPr>
            <a:r>
              <a:rPr lang="en-US" altLang="en-US" dirty="0">
                <a:solidFill>
                  <a:srgbClr val="FF0000"/>
                </a:solidFill>
                <a:latin typeface="Arial" panose="020B0604020202020204" pitchFamily="34" charset="0"/>
              </a:rPr>
              <a:t>Leadership Development</a:t>
            </a:r>
          </a:p>
          <a:p>
            <a:pPr eaLnBrk="1" hangingPunct="1">
              <a:spcBef>
                <a:spcPct val="0"/>
              </a:spcBef>
              <a:buClrTx/>
              <a:buSzTx/>
              <a:buFont typeface="Arial" panose="020B0604020202020204" pitchFamily="34" charset="0"/>
              <a:buChar char="•"/>
            </a:pPr>
            <a:r>
              <a:rPr lang="en-US" altLang="en-US" dirty="0">
                <a:solidFill>
                  <a:srgbClr val="FF0000"/>
                </a:solidFill>
                <a:latin typeface="Arial" panose="020B0604020202020204" pitchFamily="34" charset="0"/>
              </a:rPr>
              <a:t>Personal Growth</a:t>
            </a:r>
          </a:p>
          <a:p>
            <a:pPr eaLnBrk="1" hangingPunct="1">
              <a:spcBef>
                <a:spcPct val="0"/>
              </a:spcBef>
              <a:buClrTx/>
              <a:buSzTx/>
              <a:buFont typeface="Arial" panose="020B0604020202020204" pitchFamily="34" charset="0"/>
              <a:buChar char="•"/>
            </a:pPr>
            <a:r>
              <a:rPr lang="en-US" altLang="en-US" dirty="0">
                <a:solidFill>
                  <a:srgbClr val="FF0000"/>
                </a:solidFill>
                <a:latin typeface="Arial" panose="020B0604020202020204" pitchFamily="34" charset="0"/>
              </a:rPr>
              <a:t>Community Service</a:t>
            </a:r>
          </a:p>
          <a:p>
            <a:pPr eaLnBrk="1" hangingPunct="1">
              <a:spcBef>
                <a:spcPct val="0"/>
              </a:spcBef>
              <a:buClrTx/>
              <a:buSzTx/>
              <a:buFont typeface="Arial" panose="020B0604020202020204" pitchFamily="34" charset="0"/>
              <a:buChar char="•"/>
            </a:pPr>
            <a:r>
              <a:rPr lang="en-US" altLang="en-US" dirty="0">
                <a:solidFill>
                  <a:srgbClr val="FF0000"/>
                </a:solidFill>
                <a:latin typeface="Arial" panose="020B0604020202020204" pitchFamily="34" charset="0"/>
              </a:rPr>
              <a:t>Scholarship and College Opportunities</a:t>
            </a:r>
          </a:p>
          <a:p>
            <a:pPr eaLnBrk="1" hangingPunct="1">
              <a:spcBef>
                <a:spcPct val="0"/>
              </a:spcBef>
              <a:buClrTx/>
              <a:buSzTx/>
              <a:buFont typeface="Arial" panose="020B0604020202020204" pitchFamily="34" charset="0"/>
              <a:buChar char="•"/>
            </a:pPr>
            <a:r>
              <a:rPr lang="en-US" altLang="en-US" dirty="0">
                <a:solidFill>
                  <a:srgbClr val="FF0000"/>
                </a:solidFill>
                <a:latin typeface="Arial" panose="020B0604020202020204" pitchFamily="34" charset="0"/>
              </a:rPr>
              <a:t>Travel Opportunities</a:t>
            </a:r>
          </a:p>
          <a:p>
            <a:pPr eaLnBrk="1" hangingPunct="1">
              <a:spcBef>
                <a:spcPct val="0"/>
              </a:spcBef>
              <a:buClrTx/>
              <a:buSzTx/>
              <a:buFontTx/>
              <a:buNone/>
            </a:pPr>
            <a:endParaRPr lang="en-US" altLang="en-US" dirty="0">
              <a:solidFill>
                <a:schemeClr val="tx1"/>
              </a:solidFill>
              <a:latin typeface="Tahoma" panose="020B0604030504040204" pitchFamily="34" charset="0"/>
            </a:endParaRPr>
          </a:p>
          <a:p>
            <a:pPr eaLnBrk="1" hangingPunct="1">
              <a:spcBef>
                <a:spcPct val="0"/>
              </a:spcBef>
              <a:buClrTx/>
              <a:buSzTx/>
              <a:buFont typeface="Arial" panose="020B0604020202020204" pitchFamily="34" charset="0"/>
              <a:buChar char="•"/>
            </a:pPr>
            <a:endParaRPr lang="en-US" altLang="en-US" dirty="0">
              <a:solidFill>
                <a:schemeClr val="tx1"/>
              </a:solidFill>
              <a:latin typeface="Tahoma" panose="020B0604030504040204" pitchFamily="34" charset="0"/>
            </a:endParaRPr>
          </a:p>
        </p:txBody>
      </p:sp>
      <p:pic>
        <p:nvPicPr>
          <p:cNvPr id="1434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72200" y="1580866"/>
            <a:ext cx="2284562" cy="152780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7800" y="4502624"/>
            <a:ext cx="2932131" cy="1778506"/>
          </a:xfrm>
          <a:prstGeom prst="rect">
            <a:avLst/>
          </a:prstGeom>
          <a:effectLst>
            <a:softEdge rad="63500"/>
          </a:effectLst>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60124" y="4502624"/>
            <a:ext cx="3701520" cy="1771682"/>
          </a:xfrm>
          <a:prstGeom prst="rect">
            <a:avLst/>
          </a:prstGeom>
          <a:effectLst>
            <a:softEdge rad="63500"/>
          </a:effec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45458"/>
            <a:ext cx="8686800" cy="841248"/>
          </a:xfrm>
        </p:spPr>
        <p:txBody>
          <a:bodyPr>
            <a:normAutofit fontScale="90000"/>
          </a:bodyPr>
          <a:lstStyle/>
          <a:p>
            <a:pPr algn="ct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Career, Technical Student </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Organizations (CTSOs)</a:t>
            </a:r>
          </a:p>
        </p:txBody>
      </p:sp>
      <p:sp>
        <p:nvSpPr>
          <p:cNvPr id="15363" name="Content Placeholder 2"/>
          <p:cNvSpPr>
            <a:spLocks noGrp="1"/>
          </p:cNvSpPr>
          <p:nvPr>
            <p:ph sz="half" idx="1"/>
          </p:nvPr>
        </p:nvSpPr>
        <p:spPr>
          <a:xfrm>
            <a:off x="899663" y="1367822"/>
            <a:ext cx="3739896" cy="3379532"/>
          </a:xfrm>
        </p:spPr>
        <p:txBody>
          <a:bodyPr>
            <a:noAutofit/>
          </a:bodyPr>
          <a:lstStyle/>
          <a:p>
            <a:r>
              <a:rPr lang="en-US" altLang="en-US" sz="2400" dirty="0">
                <a:latin typeface="Arial" panose="020B0604020202020204" pitchFamily="34" charset="0"/>
                <a:cs typeface="Arial" panose="020B0604020202020204" pitchFamily="34" charset="0"/>
              </a:rPr>
              <a:t>Family, Career and Community Leaders of America (FCCLA)</a:t>
            </a:r>
          </a:p>
          <a:p>
            <a:r>
              <a:rPr lang="en-US" altLang="en-US" sz="2400" dirty="0">
                <a:latin typeface="Arial" panose="020B0604020202020204" pitchFamily="34" charset="0"/>
                <a:cs typeface="Arial" panose="020B0604020202020204" pitchFamily="34" charset="0"/>
              </a:rPr>
              <a:t>Future Business Leaders of America (FBLA)</a:t>
            </a:r>
          </a:p>
          <a:p>
            <a:r>
              <a:rPr lang="en-US" altLang="en-US" sz="2400" dirty="0">
                <a:latin typeface="Arial" panose="020B0604020202020204" pitchFamily="34" charset="0"/>
                <a:cs typeface="Arial" panose="020B0604020202020204" pitchFamily="34" charset="0"/>
              </a:rPr>
              <a:t>DECA: An Association for Marketing Students</a:t>
            </a:r>
          </a:p>
        </p:txBody>
      </p:sp>
      <p:sp>
        <p:nvSpPr>
          <p:cNvPr id="15364" name="Content Placeholder 3"/>
          <p:cNvSpPr>
            <a:spLocks noGrp="1"/>
          </p:cNvSpPr>
          <p:nvPr>
            <p:ph sz="half" idx="2"/>
          </p:nvPr>
        </p:nvSpPr>
        <p:spPr>
          <a:xfrm>
            <a:off x="4639559" y="1332169"/>
            <a:ext cx="4343400" cy="3352800"/>
          </a:xfrm>
        </p:spPr>
        <p:txBody>
          <a:bodyPr>
            <a:normAutofit/>
          </a:bodyPr>
          <a:lstStyle/>
          <a:p>
            <a:r>
              <a:rPr lang="en-US" altLang="en-US" sz="2400" dirty="0">
                <a:latin typeface="Arial" panose="020B0604020202020204" pitchFamily="34" charset="0"/>
                <a:cs typeface="Arial" panose="020B0604020202020204" pitchFamily="34" charset="0"/>
              </a:rPr>
              <a:t>Career and Technical Instruction (CTI)</a:t>
            </a:r>
          </a:p>
          <a:p>
            <a:r>
              <a:rPr lang="en-US" altLang="en-US" sz="2400" dirty="0">
                <a:latin typeface="Arial" panose="020B0604020202020204" pitchFamily="34" charset="0"/>
                <a:cs typeface="Arial" panose="020B0604020202020204" pitchFamily="34" charset="0"/>
              </a:rPr>
              <a:t>Technology Student Association (TSA)</a:t>
            </a:r>
          </a:p>
          <a:p>
            <a:r>
              <a:rPr lang="en-US" altLang="en-US" sz="2400" dirty="0">
                <a:latin typeface="Arial" panose="020B0604020202020204" pitchFamily="34" charset="0"/>
                <a:cs typeface="Arial" panose="020B0604020202020204" pitchFamily="34" charset="0"/>
              </a:rPr>
              <a:t>SkillsUSA</a:t>
            </a:r>
          </a:p>
          <a:p>
            <a:r>
              <a:rPr lang="en-US" altLang="en-US" sz="2400" dirty="0">
                <a:latin typeface="Arial" panose="020B0604020202020204" pitchFamily="34" charset="0"/>
                <a:cs typeface="Arial" panose="020B0604020202020204" pitchFamily="34" charset="0"/>
              </a:rPr>
              <a:t>FIRST Robotics</a:t>
            </a:r>
          </a:p>
          <a:p>
            <a:r>
              <a:rPr lang="en-US" altLang="en-US" sz="2400" dirty="0">
                <a:latin typeface="Arial" panose="020B0604020202020204" pitchFamily="34" charset="0"/>
                <a:cs typeface="Arial" panose="020B0604020202020204" pitchFamily="34" charset="0"/>
              </a:rPr>
              <a:t>National FFA Organization</a:t>
            </a:r>
          </a:p>
        </p:txBody>
      </p:sp>
      <p:pic>
        <p:nvPicPr>
          <p:cNvPr id="15365" name="Picture 2"/>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4343400" y="5044667"/>
            <a:ext cx="876300" cy="7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50292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50292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5943600"/>
            <a:ext cx="914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5976938"/>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5943600"/>
            <a:ext cx="914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1575" y="5927725"/>
            <a:ext cx="933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F0B0552-86AB-4AFC-A478-B8E612368015}"/>
              </a:ext>
            </a:extLst>
          </p:cNvPr>
          <p:cNvPicPr>
            <a:picLocks noChangeAspect="1"/>
          </p:cNvPicPr>
          <p:nvPr/>
        </p:nvPicPr>
        <p:blipFill>
          <a:blip r:embed="rId9"/>
          <a:stretch>
            <a:fillRect/>
          </a:stretch>
        </p:blipFill>
        <p:spPr>
          <a:xfrm>
            <a:off x="7588250" y="5046764"/>
            <a:ext cx="800100" cy="800100"/>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8288" y="228600"/>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FCCLA History</a:t>
            </a:r>
          </a:p>
        </p:txBody>
      </p:sp>
      <p:sp>
        <p:nvSpPr>
          <p:cNvPr id="16387" name="Rectangle 3"/>
          <p:cNvSpPr>
            <a:spLocks noGrp="1" noChangeArrowheads="1"/>
          </p:cNvSpPr>
          <p:nvPr>
            <p:ph idx="1"/>
          </p:nvPr>
        </p:nvSpPr>
        <p:spPr>
          <a:xfrm>
            <a:off x="268288" y="1066800"/>
            <a:ext cx="8574088" cy="5486400"/>
          </a:xfrm>
        </p:spPr>
        <p:txBody>
          <a:bodyPr>
            <a:normAutofit fontScale="92500" lnSpcReduction="20000"/>
          </a:bodyPr>
          <a:lstStyle/>
          <a:p>
            <a:pPr marL="0" indent="0" algn="ctr">
              <a:buNone/>
              <a:defRPr/>
            </a:pPr>
            <a:r>
              <a:rPr lang="en-US" sz="2800" dirty="0">
                <a:solidFill>
                  <a:srgbClr val="FF0000"/>
                </a:solidFill>
                <a:latin typeface="Arial" panose="020B0604020202020204" pitchFamily="34" charset="0"/>
                <a:cs typeface="Arial" panose="020B0604020202020204" pitchFamily="34" charset="0"/>
              </a:rPr>
              <a:t>Future Homemakers of America</a:t>
            </a:r>
          </a:p>
          <a:p>
            <a:pPr marL="0" indent="0" algn="ctr">
              <a:buNone/>
              <a:defRPr/>
            </a:pPr>
            <a:r>
              <a:rPr lang="en-US" sz="2800" dirty="0">
                <a:solidFill>
                  <a:srgbClr val="FF0000"/>
                </a:solidFill>
                <a:latin typeface="Arial" panose="020B0604020202020204" pitchFamily="34" charset="0"/>
                <a:cs typeface="Arial" panose="020B0604020202020204" pitchFamily="34" charset="0"/>
              </a:rPr>
              <a:t>(FHA)</a:t>
            </a:r>
          </a:p>
          <a:p>
            <a:pPr marL="0" indent="0" algn="ctr">
              <a:buNone/>
              <a:defRPr/>
            </a:pPr>
            <a:endParaRPr lang="en-US" sz="2800" dirty="0">
              <a:latin typeface="Arial" panose="020B0604020202020204" pitchFamily="34" charset="0"/>
              <a:cs typeface="Arial" panose="020B0604020202020204" pitchFamily="34" charset="0"/>
            </a:endParaRPr>
          </a:p>
          <a:p>
            <a:pPr marL="0" indent="0" algn="ctr">
              <a:buNone/>
              <a:defRPr/>
            </a:pPr>
            <a:r>
              <a:rPr lang="en-US" sz="2800" dirty="0">
                <a:latin typeface="Arial" panose="020B0604020202020204" pitchFamily="34" charset="0"/>
                <a:cs typeface="Arial" panose="020B0604020202020204" pitchFamily="34" charset="0"/>
              </a:rPr>
              <a:t>Founded in </a:t>
            </a:r>
            <a:r>
              <a:rPr lang="en-US" sz="2800" dirty="0">
                <a:solidFill>
                  <a:srgbClr val="FF0000"/>
                </a:solidFill>
                <a:latin typeface="Arial" panose="020B0604020202020204" pitchFamily="34" charset="0"/>
                <a:cs typeface="Arial" panose="020B0604020202020204" pitchFamily="34" charset="0"/>
              </a:rPr>
              <a:t>June 11, 1945 </a:t>
            </a:r>
            <a:r>
              <a:rPr lang="en-US" sz="2800" dirty="0">
                <a:latin typeface="Arial" panose="020B0604020202020204" pitchFamily="34" charset="0"/>
                <a:cs typeface="Arial" panose="020B0604020202020204" pitchFamily="34" charset="0"/>
              </a:rPr>
              <a:t>in Chicago</a:t>
            </a:r>
          </a:p>
          <a:p>
            <a:pPr marL="0" indent="0" algn="ctr">
              <a:buNone/>
              <a:defRPr/>
            </a:pPr>
            <a:endParaRPr lang="en-US" sz="2800" dirty="0">
              <a:latin typeface="Arial" panose="020B0604020202020204" pitchFamily="34" charset="0"/>
              <a:cs typeface="Arial" panose="020B0604020202020204" pitchFamily="34" charset="0"/>
            </a:endParaRPr>
          </a:p>
          <a:p>
            <a:pPr marL="0" indent="0" algn="ctr">
              <a:buNone/>
              <a:defRPr/>
            </a:pPr>
            <a:r>
              <a:rPr lang="en-US" sz="2800" dirty="0">
                <a:latin typeface="Arial" panose="020B0604020202020204" pitchFamily="34" charset="0"/>
                <a:cs typeface="Arial" panose="020B0604020202020204" pitchFamily="34" charset="0"/>
              </a:rPr>
              <a:t>Co-sponsored by:</a:t>
            </a:r>
          </a:p>
          <a:p>
            <a:pPr marL="457200" lvl="1" indent="0" algn="ctr">
              <a:buNone/>
              <a:defRPr/>
            </a:pPr>
            <a:r>
              <a:rPr lang="en-US" sz="2800" dirty="0">
                <a:latin typeface="Arial" panose="020B0604020202020204" pitchFamily="34" charset="0"/>
                <a:cs typeface="Arial" panose="020B0604020202020204" pitchFamily="34" charset="0"/>
              </a:rPr>
              <a:t>American Home Economics Association </a:t>
            </a:r>
          </a:p>
          <a:p>
            <a:pPr marL="457200" lvl="1" indent="0" algn="ctr">
              <a:buNone/>
              <a:defRPr/>
            </a:pPr>
            <a:r>
              <a:rPr lang="en-US" sz="2800" dirty="0">
                <a:latin typeface="Arial" panose="020B0604020202020204" pitchFamily="34" charset="0"/>
                <a:cs typeface="Arial" panose="020B0604020202020204" pitchFamily="34" charset="0"/>
              </a:rPr>
              <a:t> &amp; US Department Of Education</a:t>
            </a:r>
          </a:p>
          <a:p>
            <a:pPr marL="457200" lvl="1" indent="0" algn="ctr">
              <a:buNone/>
              <a:defRPr/>
            </a:pPr>
            <a:endParaRPr lang="en-US" sz="2800" dirty="0">
              <a:latin typeface="Arial" panose="020B0604020202020204" pitchFamily="34" charset="0"/>
              <a:cs typeface="Arial" panose="020B0604020202020204" pitchFamily="34" charset="0"/>
            </a:endParaRPr>
          </a:p>
          <a:p>
            <a:pPr marL="457200" lvl="1" indent="0" algn="ctr">
              <a:buNone/>
              <a:defRPr/>
            </a:pPr>
            <a:r>
              <a:rPr lang="en-US" sz="2800" dirty="0">
                <a:latin typeface="Arial" panose="020B0604020202020204" pitchFamily="34" charset="0"/>
                <a:cs typeface="Arial" panose="020B0604020202020204" pitchFamily="34" charset="0"/>
              </a:rPr>
              <a:t>History of FCCLA Video: </a:t>
            </a:r>
            <a:r>
              <a:rPr lang="en-US" sz="2800" dirty="0">
                <a:solidFill>
                  <a:srgbClr val="000000"/>
                </a:solidFill>
                <a:latin typeface="Arial" panose="020B0604020202020204" pitchFamily="34" charset="0"/>
                <a:cs typeface="Arial" panose="020B0604020202020204" pitchFamily="34" charset="0"/>
                <a:hlinkClick r:id="rId3"/>
              </a:rPr>
              <a:t>https://www.youtube.com/watch?v=4sKp8V6W6Ks</a:t>
            </a:r>
            <a:r>
              <a:rPr lang="en-US" sz="2800" dirty="0">
                <a:solidFill>
                  <a:srgbClr val="000000"/>
                </a:solidFill>
                <a:latin typeface="Arial" panose="020B0604020202020204" pitchFamily="34" charset="0"/>
                <a:cs typeface="Arial" panose="020B0604020202020204" pitchFamily="34" charset="0"/>
              </a:rPr>
              <a:t> </a:t>
            </a:r>
          </a:p>
          <a:p>
            <a:pPr eaLnBrk="1" hangingPunct="1">
              <a:lnSpc>
                <a:spcPct val="90000"/>
              </a:lnSpc>
              <a:defRPr/>
            </a:pPr>
            <a:endParaRPr lang="en-US" sz="2400" dirty="0">
              <a:latin typeface="Comic Sans MS" pitchFamily="66"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92088" y="150812"/>
            <a:ext cx="8686800" cy="8382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FCCLA FACTS</a:t>
            </a:r>
          </a:p>
        </p:txBody>
      </p:sp>
      <p:sp>
        <p:nvSpPr>
          <p:cNvPr id="7171" name="Rectangle 1027"/>
          <p:cNvSpPr>
            <a:spLocks noGrp="1" noChangeArrowheads="1"/>
          </p:cNvSpPr>
          <p:nvPr>
            <p:ph idx="1"/>
          </p:nvPr>
        </p:nvSpPr>
        <p:spPr>
          <a:xfrm>
            <a:off x="990600" y="1600200"/>
            <a:ext cx="7888288" cy="4383088"/>
          </a:xfrm>
        </p:spPr>
        <p:txBody>
          <a:bodyPr>
            <a:normAutofit fontScale="92500"/>
          </a:bodyPr>
          <a:lstStyle/>
          <a:p>
            <a:pPr marL="0" indent="0">
              <a:spcAft>
                <a:spcPts val="0"/>
              </a:spcAft>
              <a:buNone/>
              <a:defRPr/>
            </a:pPr>
            <a:endParaRPr lang="en-US" sz="3600" dirty="0">
              <a:solidFill>
                <a:schemeClr val="accent5">
                  <a:lumMod val="50000"/>
                </a:schemeClr>
              </a:solidFill>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sz="3600" dirty="0">
                <a:solidFill>
                  <a:srgbClr val="000000"/>
                </a:solidFill>
                <a:latin typeface="Arial" panose="020B0604020202020204" pitchFamily="34" charset="0"/>
                <a:cs typeface="Arial" panose="020B0604020202020204" pitchFamily="34" charset="0"/>
              </a:rPr>
              <a:t>Colors:     Red is symbol for strength</a:t>
            </a:r>
          </a:p>
          <a:p>
            <a:pPr marL="0" indent="0">
              <a:spcAft>
                <a:spcPts val="0"/>
              </a:spcAft>
              <a:buNone/>
              <a:defRPr/>
            </a:pPr>
            <a:r>
              <a:rPr lang="en-US" sz="3600" dirty="0">
                <a:solidFill>
                  <a:srgbClr val="000000"/>
                </a:solidFill>
                <a:latin typeface="Arial" panose="020B0604020202020204" pitchFamily="34" charset="0"/>
                <a:cs typeface="Arial" panose="020B0604020202020204" pitchFamily="34" charset="0"/>
              </a:rPr>
              <a:t>                 White is symbol for sincerity</a:t>
            </a:r>
          </a:p>
          <a:p>
            <a:pPr marL="0" indent="0">
              <a:spcAft>
                <a:spcPts val="0"/>
              </a:spcAft>
              <a:buNone/>
              <a:defRPr/>
            </a:pPr>
            <a:endParaRPr lang="en-US" sz="3600" dirty="0">
              <a:solidFill>
                <a:srgbClr val="000000"/>
              </a:solidFill>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sz="3600" dirty="0">
                <a:solidFill>
                  <a:srgbClr val="000000"/>
                </a:solidFill>
                <a:latin typeface="Arial" panose="020B0604020202020204" pitchFamily="34" charset="0"/>
                <a:cs typeface="Arial" panose="020B0604020202020204" pitchFamily="34" charset="0"/>
              </a:rPr>
              <a:t>Flower:  Red Rose</a:t>
            </a:r>
          </a:p>
          <a:p>
            <a:pPr marL="0" indent="0">
              <a:spcAft>
                <a:spcPts val="0"/>
              </a:spcAft>
              <a:buNone/>
              <a:defRPr/>
            </a:pPr>
            <a:endParaRPr lang="en-US" sz="3600" dirty="0">
              <a:solidFill>
                <a:srgbClr val="000000"/>
              </a:solidFill>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sz="3600" dirty="0">
                <a:solidFill>
                  <a:srgbClr val="000000"/>
                </a:solidFill>
                <a:latin typeface="Arial" panose="020B0604020202020204" pitchFamily="34" charset="0"/>
                <a:cs typeface="Arial" panose="020B0604020202020204" pitchFamily="34" charset="0"/>
              </a:rPr>
              <a:t>Motto:   “Toward New Horizons”</a:t>
            </a:r>
          </a:p>
          <a:p>
            <a:pPr eaLnBrk="1" fontAlgn="auto" hangingPunct="1">
              <a:spcAft>
                <a:spcPts val="0"/>
              </a:spcAft>
              <a:buFont typeface="Wingdings" pitchFamily="2" charset="2"/>
              <a:buNone/>
              <a:defRPr/>
            </a:pPr>
            <a:endParaRPr lang="en-US" sz="3600" dirty="0">
              <a:solidFill>
                <a:srgbClr val="000000"/>
              </a:solidFill>
            </a:endParaRPr>
          </a:p>
          <a:p>
            <a:pPr eaLnBrk="1" fontAlgn="auto" hangingPunct="1">
              <a:spcAft>
                <a:spcPts val="0"/>
              </a:spcAft>
              <a:buFont typeface="Wingdings" pitchFamily="2" charset="2"/>
              <a:buNone/>
              <a:defRPr/>
            </a:pPr>
            <a:endParaRPr lang="en-US" sz="3600" dirty="0">
              <a:solidFill>
                <a:srgbClr val="000000"/>
              </a:solidFill>
            </a:endParaRPr>
          </a:p>
        </p:txBody>
      </p:sp>
      <p:pic>
        <p:nvPicPr>
          <p:cNvPr id="17412" name="Picture 1028" descr="NA0111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408528"/>
            <a:ext cx="21463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990600" y="152400"/>
            <a:ext cx="7793038" cy="1066800"/>
          </a:xfrm>
        </p:spPr>
        <p:txBody>
          <a:bodyPr>
            <a:normAutofit fontScale="90000"/>
          </a:bodyPr>
          <a:lstStyle/>
          <a:p>
            <a:pPr algn="ctr" eaLnBrk="1" fontAlgn="auto" hangingPunct="1">
              <a:spcAft>
                <a:spcPts val="0"/>
              </a:spcAft>
              <a:defRPr/>
            </a:pPr>
            <a:r>
              <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FCCLA Facts</a:t>
            </a:r>
          </a:p>
        </p:txBody>
      </p:sp>
      <p:sp>
        <p:nvSpPr>
          <p:cNvPr id="18435" name="Rectangle 1027"/>
          <p:cNvSpPr>
            <a:spLocks noGrp="1" noChangeArrowheads="1"/>
          </p:cNvSpPr>
          <p:nvPr>
            <p:ph idx="1"/>
          </p:nvPr>
        </p:nvSpPr>
        <p:spPr>
          <a:xfrm>
            <a:off x="838200" y="1905000"/>
            <a:ext cx="7964488" cy="5257800"/>
          </a:xfrm>
        </p:spPr>
        <p:txBody>
          <a:bodyPr/>
          <a:lstStyle/>
          <a:p>
            <a:pPr marL="0" indent="0" eaLnBrk="1" hangingPunct="1">
              <a:buNone/>
              <a:defRPr/>
            </a:pPr>
            <a:r>
              <a:rPr lang="en-US" sz="3600" dirty="0">
                <a:solidFill>
                  <a:srgbClr val="000000"/>
                </a:solidFill>
                <a:latin typeface="Arial" panose="020B0604020202020204" pitchFamily="34" charset="0"/>
                <a:cs typeface="Arial" panose="020B0604020202020204" pitchFamily="34" charset="0"/>
              </a:rPr>
              <a:t>Original 1945 Emblem </a:t>
            </a:r>
          </a:p>
          <a:p>
            <a:pPr lvl="1" eaLnBrk="1" hangingPunct="1">
              <a:buFont typeface="Wingdings" pitchFamily="2" charset="2"/>
              <a:buChar char="§"/>
              <a:defRPr/>
            </a:pPr>
            <a:r>
              <a:rPr lang="en-US" sz="3200" dirty="0">
                <a:solidFill>
                  <a:srgbClr val="000000"/>
                </a:solidFill>
                <a:latin typeface="Arial" panose="020B0604020202020204" pitchFamily="34" charset="0"/>
                <a:cs typeface="Arial" panose="020B0604020202020204" pitchFamily="34" charset="0"/>
              </a:rPr>
              <a:t>Octagon – Represents </a:t>
            </a:r>
          </a:p>
          <a:p>
            <a:pPr lvl="1" eaLnBrk="1" hangingPunct="1">
              <a:buFont typeface="Wingdings 2" panose="05020102010507070707" pitchFamily="18" charset="2"/>
              <a:buNone/>
              <a:defRPr/>
            </a:pPr>
            <a:r>
              <a:rPr lang="en-US" sz="3200" dirty="0">
                <a:solidFill>
                  <a:srgbClr val="000000"/>
                </a:solidFill>
                <a:latin typeface="Arial" panose="020B0604020202020204" pitchFamily="34" charset="0"/>
                <a:cs typeface="Arial" panose="020B0604020202020204" pitchFamily="34" charset="0"/>
              </a:rPr>
              <a:t>    the </a:t>
            </a:r>
            <a:r>
              <a:rPr lang="en-US" sz="3200" dirty="0">
                <a:solidFill>
                  <a:srgbClr val="FF0000"/>
                </a:solidFill>
                <a:latin typeface="Arial" panose="020B0604020202020204" pitchFamily="34" charset="0"/>
                <a:cs typeface="Arial" panose="020B0604020202020204" pitchFamily="34" charset="0"/>
              </a:rPr>
              <a:t>8 FCCLA Purposes</a:t>
            </a:r>
          </a:p>
          <a:p>
            <a:pPr lvl="1" eaLnBrk="1" hangingPunct="1">
              <a:buFont typeface="Wingdings" pitchFamily="2" charset="2"/>
              <a:buChar char="§"/>
              <a:defRPr/>
            </a:pPr>
            <a:r>
              <a:rPr lang="en-US" sz="3200" dirty="0">
                <a:solidFill>
                  <a:srgbClr val="000000"/>
                </a:solidFill>
                <a:latin typeface="Arial" panose="020B0604020202020204" pitchFamily="34" charset="0"/>
                <a:cs typeface="Arial" panose="020B0604020202020204" pitchFamily="34" charset="0"/>
              </a:rPr>
              <a:t>Hands in the middle supporting a home</a:t>
            </a:r>
          </a:p>
          <a:p>
            <a:pPr lvl="1" eaLnBrk="1" hangingPunct="1">
              <a:buFont typeface="Wingdings" pitchFamily="2" charset="2"/>
              <a:buChar char="§"/>
              <a:defRPr/>
            </a:pPr>
            <a:r>
              <a:rPr lang="en-US" sz="3200" dirty="0">
                <a:solidFill>
                  <a:srgbClr val="000000"/>
                </a:solidFill>
                <a:latin typeface="Arial" panose="020B0604020202020204" pitchFamily="34" charset="0"/>
                <a:cs typeface="Arial" panose="020B0604020202020204" pitchFamily="34" charset="0"/>
              </a:rPr>
              <a:t>Rays extending out represents members reaching out into the community</a:t>
            </a:r>
          </a:p>
          <a:p>
            <a:pPr lvl="1" eaLnBrk="1" hangingPunct="1">
              <a:defRPr/>
            </a:pPr>
            <a:endParaRPr lang="en-US" dirty="0">
              <a:latin typeface="Comic Sans MS" pitchFamily="66" charset="0"/>
            </a:endParaRPr>
          </a:p>
          <a:p>
            <a:pPr lvl="1" eaLnBrk="1" hangingPunct="1">
              <a:defRPr/>
            </a:pPr>
            <a:endParaRPr lang="en-US" dirty="0">
              <a:latin typeface="Comic Sans MS" pitchFamily="66" charset="0"/>
            </a:endParaRPr>
          </a:p>
          <a:p>
            <a:pPr lvl="1" eaLnBrk="1" hangingPunct="1">
              <a:buFont typeface="Wingdings 2" panose="05020102010507070707" pitchFamily="18" charset="2"/>
              <a:buNone/>
              <a:defRPr/>
            </a:pPr>
            <a:endParaRPr lang="en-US" dirty="0">
              <a:latin typeface="Comic Sans MS" pitchFamily="66" charset="0"/>
            </a:endParaRPr>
          </a:p>
          <a:p>
            <a:pPr eaLnBrk="1" hangingPunct="1">
              <a:buFont typeface="Wingdings" pitchFamily="2" charset="2"/>
              <a:buNone/>
              <a:defRPr/>
            </a:pPr>
            <a:endParaRPr lang="en-US" dirty="0">
              <a:latin typeface="Comic Sans MS" pitchFamily="66" charset="0"/>
            </a:endParaRPr>
          </a:p>
        </p:txBody>
      </p:sp>
      <p:pic>
        <p:nvPicPr>
          <p:cNvPr id="18436" name="Picture 4" descr="old emb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810" y="1219200"/>
            <a:ext cx="27590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46133"/>
            <a:ext cx="7793037" cy="1143000"/>
          </a:xfrm>
        </p:spPr>
        <p:txBody>
          <a:bodyPr>
            <a:normAutofit fontScale="90000"/>
          </a:bodyPr>
          <a:lstStyle/>
          <a:p>
            <a:pPr algn="ctr" eaLnBrk="1" fontAlgn="auto" hangingPunct="1">
              <a:spcAft>
                <a:spcPts val="0"/>
              </a:spcAft>
              <a:tabLst>
                <a:tab pos="6003925" algn="l"/>
              </a:tabLst>
              <a:defRPr/>
            </a:pPr>
            <a:r>
              <a:rPr lang="en-US"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FHA History</a:t>
            </a:r>
          </a:p>
        </p:txBody>
      </p:sp>
      <p:sp>
        <p:nvSpPr>
          <p:cNvPr id="19459" name="Rectangle 4"/>
          <p:cNvSpPr>
            <a:spLocks noGrp="1" noChangeArrowheads="1"/>
          </p:cNvSpPr>
          <p:nvPr>
            <p:ph type="body" sz="half" idx="2"/>
          </p:nvPr>
        </p:nvSpPr>
        <p:spPr>
          <a:xfrm>
            <a:off x="990600" y="1289134"/>
            <a:ext cx="7964488" cy="4843380"/>
          </a:xfrm>
        </p:spPr>
        <p:txBody>
          <a:bodyPr>
            <a:normAutofit/>
          </a:bodyPr>
          <a:lstStyle/>
          <a:p>
            <a:pPr eaLnBrk="1" hangingPunct="1">
              <a:buFont typeface="Wingdings" panose="05000000000000000000" pitchFamily="2" charset="2"/>
              <a:buNone/>
            </a:pPr>
            <a:r>
              <a:rPr lang="en-US" altLang="en-US" sz="2400" u="sng" dirty="0">
                <a:latin typeface="Arial" panose="020B0604020202020204" pitchFamily="34" charset="0"/>
                <a:cs typeface="Arial" panose="020B0604020202020204" pitchFamily="34" charset="0"/>
              </a:rPr>
              <a:t>Future Homemakers of America </a:t>
            </a:r>
          </a:p>
          <a:p>
            <a:pPr eaLnBrk="1" hangingPunct="1"/>
            <a:r>
              <a:rPr lang="en-US" altLang="en-US" sz="2400" dirty="0">
                <a:latin typeface="Arial" panose="020B0604020202020204" pitchFamily="34" charset="0"/>
                <a:cs typeface="Arial" panose="020B0604020202020204" pitchFamily="34" charset="0"/>
              </a:rPr>
              <a:t>Georgia second state to affiliate</a:t>
            </a:r>
          </a:p>
          <a:p>
            <a:pPr eaLnBrk="1" hangingPunct="1"/>
            <a:r>
              <a:rPr lang="en-US" altLang="en-US" sz="2400" dirty="0">
                <a:latin typeface="Arial" panose="020B0604020202020204" pitchFamily="34" charset="0"/>
                <a:cs typeface="Arial" panose="020B0604020202020204" pitchFamily="34" charset="0"/>
              </a:rPr>
              <a:t>Georgia first to have </a:t>
            </a:r>
          </a:p>
          <a:p>
            <a:pPr eaLnBrk="1" hangingPunct="1">
              <a:buFont typeface="Wingdings" panose="05000000000000000000" pitchFamily="2" charset="2"/>
              <a:buNone/>
            </a:pPr>
            <a:r>
              <a:rPr lang="en-US" altLang="en-US" sz="2400" dirty="0">
                <a:latin typeface="Arial" panose="020B0604020202020204" pitchFamily="34" charset="0"/>
                <a:cs typeface="Arial" panose="020B0604020202020204" pitchFamily="34" charset="0"/>
              </a:rPr>
              <a:t>    full-time state adviser,</a:t>
            </a:r>
          </a:p>
          <a:p>
            <a:pPr eaLnBrk="1" hangingPunct="1">
              <a:buFont typeface="Wingdings" panose="05000000000000000000" pitchFamily="2" charset="2"/>
              <a:buNone/>
            </a:pPr>
            <a:r>
              <a:rPr lang="en-US" altLang="en-US" sz="2400" dirty="0">
                <a:latin typeface="Arial" panose="020B0604020202020204" pitchFamily="34" charset="0"/>
                <a:cs typeface="Arial" panose="020B0604020202020204" pitchFamily="34" charset="0"/>
              </a:rPr>
              <a:t>    Mrs. Janette </a:t>
            </a:r>
            <a:r>
              <a:rPr lang="en-US" altLang="en-US" sz="2400" dirty="0" err="1">
                <a:latin typeface="Arial" panose="020B0604020202020204" pitchFamily="34" charset="0"/>
                <a:cs typeface="Arial" panose="020B0604020202020204" pitchFamily="34" charset="0"/>
              </a:rPr>
              <a:t>McGarity</a:t>
            </a:r>
            <a:r>
              <a:rPr lang="en-US" altLang="en-US" sz="2400" dirty="0">
                <a:latin typeface="Arial" panose="020B0604020202020204" pitchFamily="34" charset="0"/>
                <a:cs typeface="Arial" panose="020B0604020202020204" pitchFamily="34" charset="0"/>
              </a:rPr>
              <a:t>-Barber</a:t>
            </a:r>
          </a:p>
          <a:p>
            <a:pPr eaLnBrk="1" hangingPunct="1"/>
            <a:r>
              <a:rPr lang="en-US" altLang="en-US" sz="2400" dirty="0">
                <a:latin typeface="Arial" panose="020B0604020202020204" pitchFamily="34" charset="0"/>
                <a:cs typeface="Arial" panose="020B0604020202020204" pitchFamily="34" charset="0"/>
              </a:rPr>
              <a:t>Georgia’s first state President was Pat Randolph </a:t>
            </a:r>
          </a:p>
          <a:p>
            <a:pPr eaLnBrk="1" hangingPunct="1"/>
            <a:r>
              <a:rPr lang="en-US" altLang="en-US" sz="2400" dirty="0">
                <a:latin typeface="Arial" panose="020B0604020202020204" pitchFamily="34" charset="0"/>
                <a:cs typeface="Arial" panose="020B0604020202020204" pitchFamily="34" charset="0"/>
              </a:rPr>
              <a:t>She was also Georgia’s first National Officer </a:t>
            </a:r>
          </a:p>
          <a:p>
            <a:pPr eaLnBrk="1" hangingPunct="1"/>
            <a:r>
              <a:rPr lang="en-US" altLang="en-US" sz="2400" dirty="0">
                <a:latin typeface="Arial" panose="020B0604020202020204" pitchFamily="34" charset="0"/>
                <a:cs typeface="Arial" panose="020B0604020202020204" pitchFamily="34" charset="0"/>
              </a:rPr>
              <a:t>Randolph Cabin in honor of her at the Georgia FFA-FCCLA Center in Covington</a:t>
            </a:r>
          </a:p>
          <a:p>
            <a:pPr eaLnBrk="1" hangingPunct="1">
              <a:buFont typeface="Wingdings" panose="05000000000000000000" pitchFamily="2" charset="2"/>
              <a:buNone/>
            </a:pPr>
            <a:endParaRPr lang="en-US" altLang="en-US" sz="2800" dirty="0">
              <a:latin typeface="Comic Sans MS" panose="030F0702030302020204" pitchFamily="66" charset="0"/>
            </a:endParaRPr>
          </a:p>
        </p:txBody>
      </p:sp>
      <p:pic>
        <p:nvPicPr>
          <p:cNvPr id="19460" name="Picture 3" descr="bar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24" y="1289133"/>
            <a:ext cx="28940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1059</Words>
  <Application>Microsoft Office PowerPoint</Application>
  <PresentationFormat>On-screen Show (4:3)</PresentationFormat>
  <Paragraphs>267</Paragraphs>
  <Slides>31</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Century Gothic</vt:lpstr>
      <vt:lpstr>Comic Sans MS</vt:lpstr>
      <vt:lpstr>Corbel</vt:lpstr>
      <vt:lpstr>Tahoma</vt:lpstr>
      <vt:lpstr>Times New Roman</vt:lpstr>
      <vt:lpstr>Wingdings</vt:lpstr>
      <vt:lpstr>Wingdings 2</vt:lpstr>
      <vt:lpstr>Default Design</vt:lpstr>
      <vt:lpstr>Parallax</vt:lpstr>
      <vt:lpstr>PowerPoint Presentation</vt:lpstr>
      <vt:lpstr>Mission</vt:lpstr>
      <vt:lpstr>Creed</vt:lpstr>
      <vt:lpstr>Benefits of Joining  a Student Organization</vt:lpstr>
      <vt:lpstr>Career, Technical Student  Organizations (CTSOs)</vt:lpstr>
      <vt:lpstr>FCCLA History</vt:lpstr>
      <vt:lpstr>FCCLA FACTS</vt:lpstr>
      <vt:lpstr>FCCLA Facts</vt:lpstr>
      <vt:lpstr>FHA History</vt:lpstr>
      <vt:lpstr>Georgia NHA History</vt:lpstr>
      <vt:lpstr>FHA Changes  to FCCLA</vt:lpstr>
      <vt:lpstr>National Programs</vt:lpstr>
      <vt:lpstr>National Programs</vt:lpstr>
      <vt:lpstr>National Programs</vt:lpstr>
      <vt:lpstr>National FCCLA</vt:lpstr>
      <vt:lpstr>Publications</vt:lpstr>
      <vt:lpstr>Georgia FCCLA</vt:lpstr>
      <vt:lpstr>BASIC Training Building and Achieving Success in Chapters</vt:lpstr>
      <vt:lpstr>Georgia FCCLA</vt:lpstr>
      <vt:lpstr>Georgia FCCLA</vt:lpstr>
      <vt:lpstr>Georgia FCCLA</vt:lpstr>
      <vt:lpstr>Georgia FCCLA</vt:lpstr>
      <vt:lpstr>DISCOVER Training</vt:lpstr>
      <vt:lpstr>Fall Leadership Rally</vt:lpstr>
      <vt:lpstr>Fall Leadership  Conference</vt:lpstr>
      <vt:lpstr>FCCLA Day at the Capitol</vt:lpstr>
      <vt:lpstr>STAR Events Competition</vt:lpstr>
      <vt:lpstr>State Leadership Conference</vt:lpstr>
      <vt:lpstr>National Meetings</vt:lpstr>
      <vt:lpstr>For More Information:</vt:lpstr>
      <vt:lpstr>PowerPoint Presentation</vt:lpstr>
    </vt:vector>
  </TitlesOfParts>
  <Company>Madison Co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Career and Community Leaders of America</dc:title>
  <dc:creator>Madison Co High School</dc:creator>
  <cp:lastModifiedBy>Georgia FCCLA</cp:lastModifiedBy>
  <cp:revision>129</cp:revision>
  <cp:lastPrinted>2012-08-13T14:11:30Z</cp:lastPrinted>
  <dcterms:created xsi:type="dcterms:W3CDTF">2005-01-07T00:03:58Z</dcterms:created>
  <dcterms:modified xsi:type="dcterms:W3CDTF">2019-07-23T17:14:00Z</dcterms:modified>
</cp:coreProperties>
</file>