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83"/>
  </p:notesMasterIdLst>
  <p:handoutMasterIdLst>
    <p:handoutMasterId r:id="rId184"/>
  </p:handoutMasterIdLst>
  <p:sldIdLst>
    <p:sldId id="429" r:id="rId2"/>
    <p:sldId id="256" r:id="rId3"/>
    <p:sldId id="364" r:id="rId4"/>
    <p:sldId id="257" r:id="rId5"/>
    <p:sldId id="259" r:id="rId6"/>
    <p:sldId id="470" r:id="rId7"/>
    <p:sldId id="471" r:id="rId8"/>
    <p:sldId id="472" r:id="rId9"/>
    <p:sldId id="260" r:id="rId10"/>
    <p:sldId id="366" r:id="rId11"/>
    <p:sldId id="261" r:id="rId12"/>
    <p:sldId id="262" r:id="rId13"/>
    <p:sldId id="491" r:id="rId14"/>
    <p:sldId id="496" r:id="rId15"/>
    <p:sldId id="367" r:id="rId16"/>
    <p:sldId id="500" r:id="rId17"/>
    <p:sldId id="503" r:id="rId18"/>
    <p:sldId id="265" r:id="rId19"/>
    <p:sldId id="504" r:id="rId20"/>
    <p:sldId id="499" r:id="rId21"/>
    <p:sldId id="266" r:id="rId22"/>
    <p:sldId id="368" r:id="rId23"/>
    <p:sldId id="473" r:id="rId24"/>
    <p:sldId id="507" r:id="rId25"/>
    <p:sldId id="508" r:id="rId26"/>
    <p:sldId id="369" r:id="rId27"/>
    <p:sldId id="449" r:id="rId28"/>
    <p:sldId id="371" r:id="rId29"/>
    <p:sldId id="268" r:id="rId30"/>
    <p:sldId id="509" r:id="rId31"/>
    <p:sldId id="372" r:id="rId32"/>
    <p:sldId id="373" r:id="rId33"/>
    <p:sldId id="374" r:id="rId34"/>
    <p:sldId id="467" r:id="rId35"/>
    <p:sldId id="272" r:id="rId36"/>
    <p:sldId id="273" r:id="rId37"/>
    <p:sldId id="497" r:id="rId38"/>
    <p:sldId id="274" r:id="rId39"/>
    <p:sldId id="375" r:id="rId40"/>
    <p:sldId id="275" r:id="rId41"/>
    <p:sldId id="276" r:id="rId42"/>
    <p:sldId id="277" r:id="rId43"/>
    <p:sldId id="279" r:id="rId44"/>
    <p:sldId id="462" r:id="rId45"/>
    <p:sldId id="463" r:id="rId46"/>
    <p:sldId id="286" r:id="rId47"/>
    <p:sldId id="498" r:id="rId48"/>
    <p:sldId id="377" r:id="rId49"/>
    <p:sldId id="281" r:id="rId50"/>
    <p:sldId id="465" r:id="rId51"/>
    <p:sldId id="282" r:id="rId52"/>
    <p:sldId id="466" r:id="rId53"/>
    <p:sldId id="501" r:id="rId54"/>
    <p:sldId id="293" r:id="rId55"/>
    <p:sldId id="378" r:id="rId56"/>
    <p:sldId id="294" r:id="rId57"/>
    <p:sldId id="295" r:id="rId58"/>
    <p:sldId id="379" r:id="rId59"/>
    <p:sldId id="285" r:id="rId60"/>
    <p:sldId id="468" r:id="rId61"/>
    <p:sldId id="287" r:id="rId62"/>
    <p:sldId id="288" r:id="rId63"/>
    <p:sldId id="474" r:id="rId64"/>
    <p:sldId id="475" r:id="rId65"/>
    <p:sldId id="494" r:id="rId66"/>
    <p:sldId id="493" r:id="rId67"/>
    <p:sldId id="289" r:id="rId68"/>
    <p:sldId id="469" r:id="rId69"/>
    <p:sldId id="492" r:id="rId70"/>
    <p:sldId id="297" r:id="rId71"/>
    <p:sldId id="298" r:id="rId72"/>
    <p:sldId id="299" r:id="rId73"/>
    <p:sldId id="380" r:id="rId74"/>
    <p:sldId id="450" r:id="rId75"/>
    <p:sldId id="486" r:id="rId76"/>
    <p:sldId id="381" r:id="rId77"/>
    <p:sldId id="302" r:id="rId78"/>
    <p:sldId id="303" r:id="rId79"/>
    <p:sldId id="451" r:id="rId80"/>
    <p:sldId id="383" r:id="rId81"/>
    <p:sldId id="307" r:id="rId82"/>
    <p:sldId id="511" r:id="rId83"/>
    <p:sldId id="512" r:id="rId84"/>
    <p:sldId id="513" r:id="rId85"/>
    <p:sldId id="514" r:id="rId86"/>
    <p:sldId id="309" r:id="rId87"/>
    <p:sldId id="310" r:id="rId88"/>
    <p:sldId id="311" r:id="rId89"/>
    <p:sldId id="315" r:id="rId90"/>
    <p:sldId id="388" r:id="rId91"/>
    <p:sldId id="316" r:id="rId92"/>
    <p:sldId id="477" r:id="rId93"/>
    <p:sldId id="317" r:id="rId94"/>
    <p:sldId id="452" r:id="rId95"/>
    <p:sldId id="389" r:id="rId96"/>
    <p:sldId id="323" r:id="rId97"/>
    <p:sldId id="324" r:id="rId98"/>
    <p:sldId id="325" r:id="rId99"/>
    <p:sldId id="326" r:id="rId100"/>
    <p:sldId id="391" r:id="rId101"/>
    <p:sldId id="320" r:id="rId102"/>
    <p:sldId id="392" r:id="rId103"/>
    <p:sldId id="393" r:id="rId104"/>
    <p:sldId id="321" r:id="rId105"/>
    <p:sldId id="319" r:id="rId106"/>
    <p:sldId id="398" r:id="rId107"/>
    <p:sldId id="478" r:id="rId108"/>
    <p:sldId id="390" r:id="rId109"/>
    <p:sldId id="394" r:id="rId110"/>
    <p:sldId id="397" r:id="rId111"/>
    <p:sldId id="396" r:id="rId112"/>
    <p:sldId id="506" r:id="rId113"/>
    <p:sldId id="505" r:id="rId114"/>
    <p:sldId id="395" r:id="rId115"/>
    <p:sldId id="400" r:id="rId116"/>
    <p:sldId id="327" r:id="rId117"/>
    <p:sldId id="401" r:id="rId118"/>
    <p:sldId id="328" r:id="rId119"/>
    <p:sldId id="402" r:id="rId120"/>
    <p:sldId id="329" r:id="rId121"/>
    <p:sldId id="403" r:id="rId122"/>
    <p:sldId id="331" r:id="rId123"/>
    <p:sldId id="405" r:id="rId124"/>
    <p:sldId id="333" r:id="rId125"/>
    <p:sldId id="406" r:id="rId126"/>
    <p:sldId id="408" r:id="rId127"/>
    <p:sldId id="407" r:id="rId128"/>
    <p:sldId id="413" r:id="rId129"/>
    <p:sldId id="335" r:id="rId130"/>
    <p:sldId id="336" r:id="rId131"/>
    <p:sldId id="337" r:id="rId132"/>
    <p:sldId id="338" r:id="rId133"/>
    <p:sldId id="339" r:id="rId134"/>
    <p:sldId id="340" r:id="rId135"/>
    <p:sldId id="332" r:id="rId136"/>
    <p:sldId id="342" r:id="rId137"/>
    <p:sldId id="343" r:id="rId138"/>
    <p:sldId id="344" r:id="rId139"/>
    <p:sldId id="345" r:id="rId140"/>
    <p:sldId id="346" r:id="rId141"/>
    <p:sldId id="414" r:id="rId142"/>
    <p:sldId id="487" r:id="rId143"/>
    <p:sldId id="410" r:id="rId144"/>
    <p:sldId id="416" r:id="rId145"/>
    <p:sldId id="347" r:id="rId146"/>
    <p:sldId id="417" r:id="rId147"/>
    <p:sldId id="440" r:id="rId148"/>
    <p:sldId id="441" r:id="rId149"/>
    <p:sldId id="322" r:id="rId150"/>
    <p:sldId id="308" r:id="rId151"/>
    <p:sldId id="418" r:id="rId152"/>
    <p:sldId id="454" r:id="rId153"/>
    <p:sldId id="455" r:id="rId154"/>
    <p:sldId id="456" r:id="rId155"/>
    <p:sldId id="457" r:id="rId156"/>
    <p:sldId id="458" r:id="rId157"/>
    <p:sldId id="459" r:id="rId158"/>
    <p:sldId id="460" r:id="rId159"/>
    <p:sldId id="461" r:id="rId160"/>
    <p:sldId id="448" r:id="rId161"/>
    <p:sldId id="420" r:id="rId162"/>
    <p:sldId id="356" r:id="rId163"/>
    <p:sldId id="421" r:id="rId164"/>
    <p:sldId id="419" r:id="rId165"/>
    <p:sldId id="359" r:id="rId166"/>
    <p:sldId id="479" r:id="rId167"/>
    <p:sldId id="488" r:id="rId168"/>
    <p:sldId id="489" r:id="rId169"/>
    <p:sldId id="490" r:id="rId170"/>
    <p:sldId id="481" r:id="rId171"/>
    <p:sldId id="482" r:id="rId172"/>
    <p:sldId id="483" r:id="rId173"/>
    <p:sldId id="510" r:id="rId174"/>
    <p:sldId id="502" r:id="rId175"/>
    <p:sldId id="484" r:id="rId176"/>
    <p:sldId id="361" r:id="rId177"/>
    <p:sldId id="485" r:id="rId178"/>
    <p:sldId id="362" r:id="rId179"/>
    <p:sldId id="363" r:id="rId180"/>
    <p:sldId id="422" r:id="rId181"/>
    <p:sldId id="423" r:id="rId18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0F0"/>
    <a:srgbClr val="FF00FF"/>
    <a:srgbClr val="00FFCC"/>
    <a:srgbClr val="FABF8E"/>
    <a:srgbClr val="B2A0C7"/>
    <a:srgbClr val="CC99FF"/>
    <a:srgbClr val="800080"/>
    <a:srgbClr val="FF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0249D4-891C-4AB6-80BF-75A228FB1CFA}">
  <a:tblStyle styleId="{420249D4-891C-4AB6-80BF-75A228FB1CF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9" autoAdjust="0"/>
    <p:restoredTop sz="94434" autoAdjust="0"/>
  </p:normalViewPr>
  <p:slideViewPr>
    <p:cSldViewPr snapToGrid="0">
      <p:cViewPr varScale="1">
        <p:scale>
          <a:sx n="63" d="100"/>
          <a:sy n="63" d="100"/>
        </p:scale>
        <p:origin x="11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Evidence Event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2E061-3799-49C6-A6B2-F52EBE06BFF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8C53-A99D-4679-9F6E-7297D4699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02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7767245"/>
      </p:ext>
    </p:extLst>
  </p:cSld>
  <p:clrMap bg1="lt1" tx1="dk1" bg2="dk2" tx2="lt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29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9218703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176946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828543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943549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201745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284212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638178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394973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2706727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6028788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060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56744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733369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185743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448172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826278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826578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1722842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324754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652153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048800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717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322315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2" name="Shape 6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2197703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106578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4" name="Shape 6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613407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4849159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945619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471467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0094994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730226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697443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487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7809866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93478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010171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109368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8964914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9438393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5227955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1440354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5926209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345543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784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1786902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0319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854823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6200846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337598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901723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353124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5" name="Shape 7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272613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086723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156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2846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879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7615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4263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6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7297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42194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79963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2164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05140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9762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830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24383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75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20709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067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429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5365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30220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78304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9323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8787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7106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4308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7187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4658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585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6114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5376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2868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0261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9456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67945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552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00578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1515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68840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879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4346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2889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32338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87242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338140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60784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2149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005418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203325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365083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415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09460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616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294141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83243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61773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6160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01690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736405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65993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68873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7935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45585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475353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707723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39991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35853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30633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072270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36021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4246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21802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752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036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24631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33984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60195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8" name="Shape 4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01059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61759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1870465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9254460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486021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28485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81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8479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68905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30746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500931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91827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8878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193511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052859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3013571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508755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323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georgia-fccla-state-news-award-application/" TargetMode="External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gafccla.wufoo.com%2Fforms%2Fgeorgia-fccla-honorary-membership-form%2F&amp;data=05%7C01%7Cdyoungblood%40rockdale.k12.ga.us%7C59d4f1b0967d4fa7fa9e08db547cf7ce%7Cbfd25eb83dfc4e5cadabad073f23ac72%7C0%7C0%7C638196668012388867%7CUnknown%7CTWFpbGZsb3d8eyJWIjoiMC4wLjAwMDAiLCJQIjoiV2luMzIiLCJBTiI6Ik1haWwiLCJXVCI6Mn0%3D%7C3000%7C%7C%7C&amp;sdata=m2rYsZK%2FK4VYe5ecK8l6jGxRjAY9yxLJsNav8q1NgQQ%3D&amp;reserved=0" TargetMode="External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docs.google.com%2Fforms%2Fd%2Fe%2F1FAIpQLSfV5eu9CjYTHogVzWW20ZpC5pkOZFIZ_loqngKXVnh4ryQLiw%2Fviewform&amp;data=05%7C01%7Cdyoungblood%40rockdale.k12.ga.us%7C59d4f1b0967d4fa7fa9e08db547cf7ce%7Cbfd25eb83dfc4e5cadabad073f23ac72%7C0%7C0%7C638196668012545104%7CUnknown%7CTWFpbGZsb3d8eyJWIjoiMC4wLjAwMDAiLCJQIjoiV2luMzIiLCJBTiI6Ik1haWwiLCJXVCI6Mn0%3D%7C3000%7C%7C%7C&amp;sdata=fNq5U8HLrPEGDGxa4d40b939T2N63eurOEyaewpIyKI%3D&amp;reserved=0" TargetMode="External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docs.google.com%2Fforms%2Fd%2Fe%2F1FAIpQLSfV5eu9CjYTHogVzWW20ZpC5pkOZFIZ_loqngKXVnh4ryQLiw%2Fviewform&amp;data=05%7C01%7Cdyoungblood%40rockdale.k12.ga.us%7C59d4f1b0967d4fa7fa9e08db547cf7ce%7Cbfd25eb83dfc4e5cadabad073f23ac72%7C0%7C0%7C638196668012545104%7CUnknown%7CTWFpbGZsb3d8eyJWIjoiMC4wLjAwMDAiLCJQIjoiV2luMzIiLCJBTiI6Ik1haWwiLCJXVCI6Mn0%3D%7C3000%7C%7C%7C&amp;sdata=fNq5U8HLrPEGDGxa4d40b939T2N63eurOEyaewpIyKI%3D&amp;reserved=0" TargetMode="External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georgia-news-article-submission/" TargetMode="External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georgia-news-article-submission/" TargetMode="External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com/gafccla-chapter-news" TargetMode="External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com/gafccla-chapter-news" TargetMode="External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Power Point Directions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84950"/>
            <a:ext cx="822959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Record documentation on PowerPoint.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Do not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any slides, place a red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 the Event Slide if it does not apply.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slide instructions before you enter your evidence.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Only slides with evidence will be calculated towards your honor roll scorecard.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Legible screenshots of emails are acceptable.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Hyperlinks will not be accepted.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2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March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198376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Awards Applications Submitted</a:t>
            </a:r>
          </a:p>
        </p:txBody>
      </p:sp>
    </p:spTree>
    <p:extLst>
      <p:ext uri="{BB962C8B-B14F-4D97-AF65-F5344CB8AC3E}">
        <p14:creationId xmlns:p14="http://schemas.microsoft.com/office/powerpoint/2010/main" val="230108058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37882" y="256783"/>
            <a:ext cx="8229600" cy="138412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Alumni Achievement Award application 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77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37882" y="179144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CCD24-15DE-4487-8E2B-F2C2F06949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77</a:t>
            </a:r>
          </a:p>
        </p:txBody>
      </p:sp>
    </p:spTree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81626"/>
            <a:ext cx="8229600" cy="1321497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Distinguished Service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68453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F266A-D8D8-4645-AC5F-E8BCFC9896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78</a:t>
            </a:r>
          </a:p>
        </p:txBody>
      </p:sp>
    </p:spTree>
    <p:extLst>
      <p:ext uri="{BB962C8B-B14F-4D97-AF65-F5344CB8AC3E}">
        <p14:creationId xmlns:p14="http://schemas.microsoft.com/office/powerpoint/2010/main" val="105693802"/>
      </p:ext>
    </p:extLst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206678"/>
            <a:ext cx="8229600" cy="1308971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Honorary Membership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6109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CF6AF-381E-4FA8-90E8-C86CD0F5DD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79</a:t>
            </a:r>
          </a:p>
        </p:txBody>
      </p:sp>
    </p:spTree>
    <p:extLst>
      <p:ext uri="{BB962C8B-B14F-4D97-AF65-F5344CB8AC3E}">
        <p14:creationId xmlns:p14="http://schemas.microsoft.com/office/powerpoint/2010/main" val="3569994972"/>
      </p:ext>
    </p:extLst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local media for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Outstanding Media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80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457200" y="165618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33196-D94D-4DD6-94DF-80571AB105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80</a:t>
            </a:r>
          </a:p>
        </p:txBody>
      </p:sp>
    </p:spTree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Public Relations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A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2950B-4AB9-4D67-8023-3D3376792B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81</a:t>
            </a:r>
          </a:p>
        </p:txBody>
      </p:sp>
    </p:spTree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STAR Events Volunteer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82</a:t>
            </a:r>
          </a:p>
        </p:txBody>
      </p:sp>
    </p:spTree>
    <p:extLst>
      <p:ext uri="{BB962C8B-B14F-4D97-AF65-F5344CB8AC3E}">
        <p14:creationId xmlns:p14="http://schemas.microsoft.com/office/powerpoint/2010/main" val="2936338105"/>
      </p:ext>
    </p:extLst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Educated Adviser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83</a:t>
            </a:r>
          </a:p>
        </p:txBody>
      </p:sp>
    </p:spTree>
    <p:extLst>
      <p:ext uri="{BB962C8B-B14F-4D97-AF65-F5344CB8AC3E}">
        <p14:creationId xmlns:p14="http://schemas.microsoft.com/office/powerpoint/2010/main" val="3870569763"/>
      </p:ext>
    </p:extLst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94153"/>
            <a:ext cx="8229600" cy="1334022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State/National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Administrator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84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20037"/>
            <a:ext cx="8229600" cy="4213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216423-56EB-40DE-A51E-3B94354328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84</a:t>
            </a:r>
          </a:p>
        </p:txBody>
      </p:sp>
    </p:spTree>
    <p:extLst>
      <p:ext uri="{BB962C8B-B14F-4D97-AF65-F5344CB8AC3E}">
        <p14:creationId xmlns:p14="http://schemas.microsoft.com/office/powerpoint/2010/main" val="1998341159"/>
      </p:ext>
    </p:extLst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News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Application: </a:t>
            </a: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https://gafccla.wufoo.com/forms/georgia-fccla-state-news-award-application/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538B1-5EAD-49B9-9984-E2FFFD5414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</a:t>
            </a:r>
          </a:p>
        </p:txBody>
      </p:sp>
    </p:spTree>
    <p:extLst>
      <p:ext uri="{BB962C8B-B14F-4D97-AF65-F5344CB8AC3E}">
        <p14:creationId xmlns:p14="http://schemas.microsoft.com/office/powerpoint/2010/main" val="4084693223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96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each / 10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199" y="1753645"/>
            <a:ext cx="8229600" cy="47852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event, provide contact email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4A70C0-A414-4E29-A417-76034101F6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</a:t>
            </a: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Honorary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https://gafccla.wufoo.com/forms/georgia-fccla-honorary-membership-form/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FAF94-073D-406E-8FE3-A4FA1B92CA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</a:t>
            </a:r>
          </a:p>
        </p:txBody>
      </p:sp>
    </p:spTree>
    <p:extLst>
      <p:ext uri="{BB962C8B-B14F-4D97-AF65-F5344CB8AC3E}">
        <p14:creationId xmlns:p14="http://schemas.microsoft.com/office/powerpoint/2010/main" val="2819909311"/>
      </p:ext>
    </p:extLst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New Adviser of the Year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https://docs.google.com/forms/d/e/1FAIpQLSfV5eu9CjYTHogVzWW20ZpC5pkOZFIZ_loqngKXVnh4ryQLiw/viewform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C9DE4-F61A-49BD-97DE-7EDBC43E8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</a:t>
            </a:r>
          </a:p>
        </p:txBody>
      </p:sp>
    </p:spTree>
    <p:extLst>
      <p:ext uri="{BB962C8B-B14F-4D97-AF65-F5344CB8AC3E}">
        <p14:creationId xmlns:p14="http://schemas.microsoft.com/office/powerpoint/2010/main" val="3766999572"/>
      </p:ext>
    </p:extLst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Spirit of Advising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https://docs.google.com/forms/d/e/1FAIpQLSfV5eu9CjYTHogVzWW20ZpC5pkOZFIZ_loqngKXVnh4ryQLiw/viewform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C9DE4-F61A-49BD-97DE-7EDBC43E8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</a:t>
            </a:r>
          </a:p>
        </p:txBody>
      </p:sp>
    </p:spTree>
    <p:extLst>
      <p:ext uri="{BB962C8B-B14F-4D97-AF65-F5344CB8AC3E}">
        <p14:creationId xmlns:p14="http://schemas.microsoft.com/office/powerpoint/2010/main" val="45584276"/>
      </p:ext>
    </p:extLst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Adviser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Mentor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C9DE4-F61A-49BD-97DE-7EDBC43E8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</a:t>
            </a:r>
          </a:p>
        </p:txBody>
      </p:sp>
    </p:spTree>
    <p:extLst>
      <p:ext uri="{BB962C8B-B14F-4D97-AF65-F5344CB8AC3E}">
        <p14:creationId xmlns:p14="http://schemas.microsoft.com/office/powerpoint/2010/main" val="713893303"/>
      </p:ext>
    </p:extLst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Master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90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350B4-A8C9-4813-B773-634ACBA879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</a:t>
            </a:r>
          </a:p>
        </p:txBody>
      </p:sp>
    </p:spTree>
    <p:extLst>
      <p:ext uri="{BB962C8B-B14F-4D97-AF65-F5344CB8AC3E}">
        <p14:creationId xmlns:p14="http://schemas.microsoft.com/office/powerpoint/2010/main" val="4003518490"/>
      </p:ext>
    </p:extLst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News Articles Submitted</a:t>
            </a:r>
          </a:p>
        </p:txBody>
      </p:sp>
    </p:spTree>
    <p:extLst>
      <p:ext uri="{BB962C8B-B14F-4D97-AF65-F5344CB8AC3E}">
        <p14:creationId xmlns:p14="http://schemas.microsoft.com/office/powerpoint/2010/main" val="417525496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214616"/>
            <a:ext cx="8229600" cy="10344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91a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360F2-E794-4FC2-9083-F6F829B78E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91a</a:t>
            </a:r>
          </a:p>
        </p:txBody>
      </p:sp>
    </p:spTree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300353"/>
            <a:ext cx="8229600" cy="118475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91b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661E7-E477-4144-9575-8A71BC7EDF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91b</a:t>
            </a:r>
          </a:p>
        </p:txBody>
      </p:sp>
    </p:spTree>
    <p:extLst>
      <p:ext uri="{BB962C8B-B14F-4D97-AF65-F5344CB8AC3E}">
        <p14:creationId xmlns:p14="http://schemas.microsoft.com/office/powerpoint/2010/main" val="3911293938"/>
      </p:ext>
    </p:extLst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92a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96B8A-3700-4784-AAA3-E7E00C6EF0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92a</a:t>
            </a:r>
          </a:p>
        </p:txBody>
      </p:sp>
    </p:spTree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92b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B04E2-112D-4DB9-922F-CCD6942D5E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92b</a:t>
            </a:r>
          </a:p>
        </p:txBody>
      </p:sp>
    </p:spTree>
    <p:extLst>
      <p:ext uri="{BB962C8B-B14F-4D97-AF65-F5344CB8AC3E}">
        <p14:creationId xmlns:p14="http://schemas.microsoft.com/office/powerpoint/2010/main" val="1967790051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Attendance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8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95462"/>
            <a:ext cx="8229600" cy="40300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CE972-3B43-4CB9-A268-BCDA1282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</a:t>
            </a:r>
          </a:p>
        </p:txBody>
      </p:sp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6585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93a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354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Georgia News Submission Link: </a:t>
            </a:r>
            <a:r>
              <a:rPr lang="en-US" sz="2400" dirty="0">
                <a:hlinkClick r:id="rId3"/>
              </a:rPr>
              <a:t>https://gafccla.wufoo.com/forms/georgia-news-article-submission/</a:t>
            </a: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7245-6482-4207-AA31-78F4FC11BB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93a</a:t>
            </a:r>
          </a:p>
        </p:txBody>
      </p:sp>
    </p:spTree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0322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93b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5604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Georgia </a:t>
            </a:r>
            <a:r>
              <a:rPr lang="en-US" sz="2400" dirty="0">
                <a:latin typeface="+mj-lt"/>
              </a:rPr>
              <a:t>News Submission Link: </a:t>
            </a:r>
            <a:r>
              <a:rPr lang="en-US" sz="2400" dirty="0">
                <a:latin typeface="+mj-lt"/>
                <a:hlinkClick r:id="rId3"/>
              </a:rPr>
              <a:t>https://gafccla.wufoo.com/forms/georgia-news-article-submission/</a:t>
            </a:r>
            <a:r>
              <a:rPr lang="en-US" sz="2400" dirty="0">
                <a:latin typeface="+mj-lt"/>
              </a:rPr>
              <a:t> 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0B713-0C2F-4263-9C66-91EF52648B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93b</a:t>
            </a:r>
          </a:p>
        </p:txBody>
      </p:sp>
    </p:spTree>
    <p:extLst>
      <p:ext uri="{BB962C8B-B14F-4D97-AF65-F5344CB8AC3E}">
        <p14:creationId xmlns:p14="http://schemas.microsoft.com/office/powerpoint/2010/main" val="923073392"/>
      </p:ext>
    </p:extLst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6606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94a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74307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11C6F-FF01-40DC-970B-C7565ACF95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94a</a:t>
            </a:r>
          </a:p>
        </p:txBody>
      </p:sp>
    </p:spTree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01168"/>
            <a:ext cx="8229600" cy="1239325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94b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95703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3D609-6B0B-4C18-BD62-4430F5BE58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94b</a:t>
            </a:r>
          </a:p>
        </p:txBody>
      </p:sp>
    </p:spTree>
    <p:extLst>
      <p:ext uri="{BB962C8B-B14F-4D97-AF65-F5344CB8AC3E}">
        <p14:creationId xmlns:p14="http://schemas.microsoft.com/office/powerpoint/2010/main" val="3028653467"/>
      </p:ext>
    </p:extLst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 per submission /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8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95a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dirty="0">
                <a:hlinkClick r:id="rId3"/>
              </a:rPr>
              <a:t>Chapter News - Georgia FCCLA (gafccla.com)</a:t>
            </a:r>
            <a:endParaRPr lang="en-US" dirty="0"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*Look for your Region</a:t>
            </a:r>
            <a:r>
              <a:rPr lang="en-US" dirty="0">
                <a:latin typeface="+mj-lt"/>
              </a:rPr>
              <a:t> to submit a Chapter Spotlight* 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DC968-0426-49B5-B106-1563253635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95a</a:t>
            </a:r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 per submission /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8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95b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dirty="0">
                <a:hlinkClick r:id="rId3"/>
              </a:rPr>
              <a:t>Chapter News - Georgia FCCLA (gafccla.com)</a:t>
            </a:r>
            <a:endParaRPr lang="en-US" dirty="0"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*Look for your Region</a:t>
            </a:r>
            <a:r>
              <a:rPr lang="en-US" dirty="0">
                <a:latin typeface="+mj-lt"/>
              </a:rPr>
              <a:t> to submit a Chapter Spotlight*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0CB79-FDDC-4452-9B3C-605C355A9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95b</a:t>
            </a:r>
          </a:p>
        </p:txBody>
      </p:sp>
    </p:spTree>
    <p:extLst>
      <p:ext uri="{BB962C8B-B14F-4D97-AF65-F5344CB8AC3E}">
        <p14:creationId xmlns:p14="http://schemas.microsoft.com/office/powerpoint/2010/main" val="2349362524"/>
      </p:ext>
    </p:extLst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 per submission /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8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95c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FA282-0522-45B7-8039-30453D9877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95c</a:t>
            </a:r>
          </a:p>
        </p:txBody>
      </p:sp>
    </p:spTree>
    <p:extLst>
      <p:ext uri="{BB962C8B-B14F-4D97-AF65-F5344CB8AC3E}">
        <p14:creationId xmlns:p14="http://schemas.microsoft.com/office/powerpoint/2010/main" val="1711427373"/>
      </p:ext>
    </p:extLst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 per submission /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8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95d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94128-B869-45ED-83EB-0E892A9B18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95d</a:t>
            </a:r>
          </a:p>
        </p:txBody>
      </p:sp>
    </p:spTree>
    <p:extLst>
      <p:ext uri="{BB962C8B-B14F-4D97-AF65-F5344CB8AC3E}">
        <p14:creationId xmlns:p14="http://schemas.microsoft.com/office/powerpoint/2010/main" val="2911923152"/>
      </p:ext>
    </p:extLst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A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Chapter</a:t>
            </a:r>
            <a:br>
              <a:rPr lang="en-US" sz="9600" b="1" dirty="0">
                <a:solidFill>
                  <a:schemeClr val="tx1"/>
                </a:solidFill>
                <a:latin typeface="+mj-lt"/>
              </a:rPr>
            </a:br>
            <a:r>
              <a:rPr lang="en-US" sz="9600" b="1" dirty="0">
                <a:solidFill>
                  <a:schemeClr val="tx1"/>
                </a:solidFill>
                <a:latin typeface="+mj-lt"/>
              </a:rPr>
              <a:t>Arranged Publicity</a:t>
            </a:r>
          </a:p>
        </p:txBody>
      </p:sp>
    </p:spTree>
    <p:extLst>
      <p:ext uri="{BB962C8B-B14F-4D97-AF65-F5344CB8AC3E}">
        <p14:creationId xmlns:p14="http://schemas.microsoft.com/office/powerpoint/2010/main" val="105837045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xfrm>
            <a:off x="457200" y="245409"/>
            <a:ext cx="8229600" cy="972855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Radio Program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96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457200" y="146241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Radio Station information/dates aired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Radio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20145-581F-42D4-A2AE-1BCB88996C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96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Anthem Performer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</a:t>
            </a: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</a:t>
            </a:r>
          </a:p>
        </p:txBody>
      </p:sp>
    </p:spTree>
    <p:extLst>
      <p:ext uri="{BB962C8B-B14F-4D97-AF65-F5344CB8AC3E}">
        <p14:creationId xmlns:p14="http://schemas.microsoft.com/office/powerpoint/2010/main" val="2581133840"/>
      </p:ext>
    </p:extLst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TV Program 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97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TV Program info/ dates aired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Television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 or related school news.</a:t>
            </a:r>
          </a:p>
          <a:p>
            <a:pPr marL="457200" indent="-457200">
              <a:spcBef>
                <a:spcPts val="0"/>
              </a:spcBef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61BAC-F5A0-4597-9FFE-E5EC9BD2B2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97</a:t>
            </a:r>
          </a:p>
        </p:txBody>
      </p:sp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Fair booth other than G</a:t>
            </a:r>
            <a:r>
              <a:rPr lang="en-US" sz="2000" b="1" dirty="0">
                <a:latin typeface="+mj-lt"/>
              </a:rPr>
              <a:t>eorgia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Fair (Fall Rally)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97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2F1012-68BB-4C3B-9001-57BA94BC8B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98</a:t>
            </a:r>
          </a:p>
        </p:txBody>
      </p:sp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xfrm>
            <a:off x="457200" y="296950"/>
            <a:ext cx="8229600" cy="93060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School Exhibit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99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7AAB1-7565-4D27-8F7B-221A13FAA5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99</a:t>
            </a:r>
          </a:p>
        </p:txBody>
      </p:sp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Public Exhibit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100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457200" y="143736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Label activity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FABD6-C498-45AC-B33D-2BC38C8849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100</a:t>
            </a:r>
          </a:p>
        </p:txBody>
      </p:sp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Video/School Broadcast </a:t>
            </a:r>
            <a:b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101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Please include date aired and description</a:t>
            </a:r>
          </a:p>
          <a:p>
            <a:pPr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Documentation: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Clip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/>
            <a:r>
              <a:rPr lang="en-US" dirty="0">
                <a:latin typeface="+mj-lt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EA894-2B5F-4BDB-9EFB-4D2B545D7C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101</a:t>
            </a: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Chapter/School Website 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102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457200" y="17892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Picture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A1DE8-16DC-468C-AD44-2B38282590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102</a:t>
            </a:r>
          </a:p>
        </p:txBody>
      </p:sp>
    </p:spTree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Bulletin Board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103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61B0B-E352-4FC9-A6C2-B64D49AA67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103</a:t>
            </a:r>
          </a:p>
        </p:txBody>
      </p:sp>
    </p:spTree>
  </p:cSld>
  <p:clrMapOvr>
    <a:masterClrMapping/>
  </p:clrMapOvr>
  <p:transition spd="slow"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– Chapter T</a:t>
            </a:r>
            <a:r>
              <a:rPr lang="en-US" sz="2700" b="1" dirty="0">
                <a:latin typeface="+mj-lt"/>
              </a:rPr>
              <a:t>-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Shirt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104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457200" y="142483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chapter members in chapter t-shirt. Online proof of t-shirt will not be accepted.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23B73-E4E7-4A82-AAB2-D3ACFB98DA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104</a:t>
            </a:r>
          </a:p>
        </p:txBody>
      </p:sp>
    </p:spTree>
  </p:cSld>
  <p:clrMapOvr>
    <a:masterClrMapping/>
  </p:clrMapOvr>
  <p:transition spd="slow"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22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Memorabilia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105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1BD9D-9AE3-425B-8720-EE3DCD201D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105</a:t>
            </a:r>
          </a:p>
        </p:txBody>
      </p:sp>
    </p:spTree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Marquee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106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actual marquee with FCCLA Advertisement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FA8C0-FEE1-4CBA-8D1B-DE17C8F955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106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Attendance to Region Meeting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</a:t>
            </a: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Chapter at Region Meeting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b="1" i="1" u="sng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i="1" u="sng" dirty="0">
                <a:latin typeface="+mj-lt"/>
              </a:rPr>
              <a:t>For the following 24/25 Honor Roll – Chapters MUST take a picture of your chapter at Region Meeting.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</a:t>
            </a:r>
          </a:p>
        </p:txBody>
      </p:sp>
    </p:spTree>
    <p:extLst>
      <p:ext uri="{BB962C8B-B14F-4D97-AF65-F5344CB8AC3E}">
        <p14:creationId xmlns:p14="http://schemas.microsoft.com/office/powerpoint/2010/main" val="2285289715"/>
      </p:ext>
    </p:extLst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4738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Facebook Page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107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AE8FE-59B4-484A-80AF-5408DE3AE1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107</a:t>
            </a:r>
          </a:p>
        </p:txBody>
      </p:sp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Instagram Account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108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EF90F-5934-4169-9D88-83D2D8DE40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</a:t>
            </a:r>
          </a:p>
        </p:txBody>
      </p:sp>
    </p:spTree>
    <p:extLst>
      <p:ext uri="{BB962C8B-B14F-4D97-AF65-F5344CB8AC3E}">
        <p14:creationId xmlns:p14="http://schemas.microsoft.com/office/powerpoint/2010/main" val="2656522185"/>
      </p:ext>
    </p:extLst>
  </p:cSld>
  <p:clrMapOvr>
    <a:masterClrMapping/>
  </p:clrMapOvr>
  <p:transition spd="slow">
    <p:cut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solidFill>
                  <a:schemeClr val="tx1"/>
                </a:solidFill>
                <a:latin typeface="+mj-lt"/>
              </a:rPr>
              <a:t>Social Media Other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109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  <a:r>
              <a:rPr lang="en-US" dirty="0">
                <a:latin typeface="+mj-lt"/>
              </a:rPr>
              <a:t> of article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Examples: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School 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syste</a:t>
            </a:r>
            <a:r>
              <a:rPr lang="en-US" dirty="0">
                <a:latin typeface="+mj-lt"/>
              </a:rPr>
              <a:t>m 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business </a:t>
            </a:r>
            <a:r>
              <a:rPr lang="en-US" dirty="0">
                <a:latin typeface="+mj-lt"/>
              </a:rPr>
              <a:t>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 err="1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Etc</a:t>
            </a: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502E2-D43C-4F7F-9F92-8122A5804D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109</a:t>
            </a:r>
          </a:p>
        </p:txBody>
      </p:sp>
    </p:spTree>
    <p:extLst>
      <p:ext uri="{BB962C8B-B14F-4D97-AF65-F5344CB8AC3E}">
        <p14:creationId xmlns:p14="http://schemas.microsoft.com/office/powerpoint/2010/main" val="302121921"/>
      </p:ext>
    </p:extLst>
  </p:cSld>
  <p:clrMapOvr>
    <a:masterClrMapping/>
  </p:clrMapOvr>
  <p:transition spd="slow">
    <p:cut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136526"/>
            <a:ext cx="8229600" cy="125386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– Other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(includes Twitter, Snapchat, TikTok) 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2 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110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publicity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*A remind or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groupme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are not considered chapter publicity.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50110-9E0A-4F8B-923C-AC576B80FF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110</a:t>
            </a:r>
          </a:p>
        </p:txBody>
      </p:sp>
    </p:spTree>
    <p:extLst>
      <p:ext uri="{BB962C8B-B14F-4D97-AF65-F5344CB8AC3E}">
        <p14:creationId xmlns:p14="http://schemas.microsoft.com/office/powerpoint/2010/main" val="3146902593"/>
      </p:ext>
    </p:extLst>
  </p:cSld>
  <p:clrMapOvr>
    <a:masterClrMapping/>
  </p:clrMapOvr>
  <p:transition spd="slow">
    <p:cut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BF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917621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FABF8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Contributions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  <a:latin typeface="+mj-lt"/>
              </a:rPr>
              <a:t>Maximum 36 points (see scorecard for breakdown)</a:t>
            </a:r>
            <a:br>
              <a:rPr lang="en-US" sz="1600" dirty="0">
                <a:solidFill>
                  <a:schemeClr val="tx1"/>
                </a:solidFill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111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457200" y="144988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All chapter contributions can be shown on one Event Slide by copying and pasting the Georgia FCCLA Donation Form confirmation email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2800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Purchase Order or school check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E2578-4D62-4C89-BD9F-257F1EA5E6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111</a:t>
            </a:r>
          </a:p>
        </p:txBody>
      </p:sp>
    </p:spTree>
  </p:cSld>
  <p:clrMapOvr>
    <a:masterClrMapping/>
  </p:clrMapOvr>
  <p:transition spd="slow">
    <p:cut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State Programs</a:t>
            </a:r>
          </a:p>
        </p:txBody>
      </p:sp>
    </p:spTree>
    <p:extLst>
      <p:ext uri="{BB962C8B-B14F-4D97-AF65-F5344CB8AC3E}">
        <p14:creationId xmlns:p14="http://schemas.microsoft.com/office/powerpoint/2010/main" val="112725596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$300.00 to support middle school affiliation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(Middle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6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112a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492CE-423F-4BFB-9974-E4E9CD89A6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112a</a:t>
            </a:r>
          </a:p>
        </p:txBody>
      </p:sp>
    </p:spTree>
    <p:extLst>
      <p:ext uri="{BB962C8B-B14F-4D97-AF65-F5344CB8AC3E}">
        <p14:creationId xmlns:p14="http://schemas.microsoft.com/office/powerpoint/2010/main" val="376687918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$144.00 to support affiliation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(High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3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112b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1C913-75B8-4BB6-AE0A-FF1F734F54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112b</a:t>
            </a:r>
          </a:p>
        </p:txBody>
      </p:sp>
    </p:spTree>
    <p:extLst>
      <p:ext uri="{BB962C8B-B14F-4D97-AF65-F5344CB8AC3E}">
        <p14:creationId xmlns:p14="http://schemas.microsoft.com/office/powerpoint/2010/main" val="287548658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Programs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Maximum 6 points (see scorecard for breakdown)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/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and paste the State Programs submission confirmation 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03D54-B51F-4211-B545-47166AC40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113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3121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Voting Delegate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4226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Student with </a:t>
            </a:r>
            <a:r>
              <a:rPr lang="en-US" dirty="0">
                <a:latin typeface="+mj-lt"/>
              </a:rPr>
              <a:t>Nametag and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Voting Delegate Ribbon 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457200" indent="-457200">
              <a:spcBef>
                <a:spcPts val="0"/>
              </a:spcBef>
            </a:pPr>
            <a:r>
              <a:rPr lang="en-US" sz="3200" b="1" i="1" u="sng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For the following 24/25 Honor Roll, Chapters MUST submit a picture of Representative with Voting Delegate Ribbon on name badge. 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A7AAC-44B2-4988-A55F-4E7529F817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</a:t>
            </a:r>
          </a:p>
        </p:txBody>
      </p:sp>
    </p:spTree>
    <p:extLst>
      <p:ext uri="{BB962C8B-B14F-4D97-AF65-F5344CB8AC3E}">
        <p14:creationId xmlns:p14="http://schemas.microsoft.com/office/powerpoint/2010/main" val="487860433"/>
      </p:ext>
    </p:extLst>
  </p:cSld>
  <p:clrMapOvr>
    <a:masterClrMapping/>
  </p:clrMapOvr>
  <p:transition spd="slow">
    <p:cut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Membership Campaign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457200" y="143736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documentation for campaign completion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B97FD-0E96-4BEF-A253-194F90E5BC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114</a:t>
            </a:r>
          </a:p>
        </p:txBody>
      </p:sp>
    </p:spTree>
  </p:cSld>
  <p:clrMapOvr>
    <a:masterClrMapping/>
  </p:clrMapOvr>
  <p:transition spd="slow">
    <p:cut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National Programs</a:t>
            </a:r>
          </a:p>
        </p:txBody>
      </p:sp>
    </p:spTree>
    <p:extLst>
      <p:ext uri="{BB962C8B-B14F-4D97-AF65-F5344CB8AC3E}">
        <p14:creationId xmlns:p14="http://schemas.microsoft.com/office/powerpoint/2010/main" val="398778275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  <a:p>
            <a:pPr marL="203200" indent="0" algn="ctr">
              <a:buNone/>
            </a:pPr>
            <a:r>
              <a:rPr lang="en-US" b="1" dirty="0">
                <a:highlight>
                  <a:srgbClr val="FFFF00"/>
                </a:highlight>
              </a:rPr>
              <a:t>Georgia FCCLA Short form and National FCCLA Project Summary Forms do not count for this slide. Must be the National Program Award Application. 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Career Connection</a:t>
            </a:r>
          </a:p>
          <a:p>
            <a:pPr>
              <a:buSzPct val="25000"/>
            </a:pPr>
            <a:r>
              <a:rPr lang="en-US" sz="16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400" dirty="0">
                <a:solidFill>
                  <a:schemeClr val="tx1"/>
                </a:solidFill>
              </a:rPr>
              <a:t>Evidence Slide 115</a:t>
            </a:r>
            <a:endParaRPr lang="en-US" sz="14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CEC65-894F-4D27-BF98-F125E987D3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115</a:t>
            </a:r>
          </a:p>
        </p:txBody>
      </p:sp>
    </p:spTree>
    <p:extLst>
      <p:ext uri="{BB962C8B-B14F-4D97-AF65-F5344CB8AC3E}">
        <p14:creationId xmlns:p14="http://schemas.microsoft.com/office/powerpoint/2010/main" val="102236260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 algn="ctr">
              <a:buNone/>
            </a:pPr>
            <a:r>
              <a:rPr lang="en-US" b="1" dirty="0">
                <a:highlight>
                  <a:srgbClr val="FFFF00"/>
                </a:highlight>
              </a:rPr>
              <a:t>Georgia FCCLA Short form and National FCCLA Project Summary Forms do not count for this slide. Must be the National Program Award Application. 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Community Service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116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EFD41-FB93-4E44-B225-181A5E0798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116</a:t>
            </a:r>
          </a:p>
        </p:txBody>
      </p:sp>
    </p:spTree>
    <p:extLst>
      <p:ext uri="{BB962C8B-B14F-4D97-AF65-F5344CB8AC3E}">
        <p14:creationId xmlns:p14="http://schemas.microsoft.com/office/powerpoint/2010/main" val="37567618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 algn="ctr">
              <a:buNone/>
            </a:pPr>
            <a:r>
              <a:rPr lang="en-US" b="1" dirty="0">
                <a:highlight>
                  <a:srgbClr val="FFFF00"/>
                </a:highlight>
              </a:rPr>
              <a:t>Georgia FCCLA Short form and National FCCLA Project Summary Forms do not count for this slide. Must be the National Program Award Application. 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FACTS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117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9AC9D-B06F-4C54-B903-01CC3D60B0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117</a:t>
            </a:r>
          </a:p>
        </p:txBody>
      </p:sp>
    </p:spTree>
    <p:extLst>
      <p:ext uri="{BB962C8B-B14F-4D97-AF65-F5344CB8AC3E}">
        <p14:creationId xmlns:p14="http://schemas.microsoft.com/office/powerpoint/2010/main" val="178367067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 algn="ctr">
              <a:buNone/>
            </a:pPr>
            <a:r>
              <a:rPr lang="en-US" b="1" dirty="0">
                <a:highlight>
                  <a:srgbClr val="FFFF00"/>
                </a:highlight>
              </a:rPr>
              <a:t>Georgia FCCLA Short form and National FCCLA Project Summary Forms do not count for this slide. Must be the National Program Award Application. 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Families First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118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B05C4-F8D7-4C65-9586-E96FBF9B2B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118</a:t>
            </a:r>
          </a:p>
        </p:txBody>
      </p:sp>
    </p:spTree>
    <p:extLst>
      <p:ext uri="{BB962C8B-B14F-4D97-AF65-F5344CB8AC3E}">
        <p14:creationId xmlns:p14="http://schemas.microsoft.com/office/powerpoint/2010/main" val="230842301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 algn="ctr">
              <a:buNone/>
            </a:pPr>
            <a:r>
              <a:rPr lang="en-US" b="1" dirty="0">
                <a:highlight>
                  <a:srgbClr val="FFFF00"/>
                </a:highlight>
              </a:rPr>
              <a:t>Georgia FCCLA Short form and National FCCLA Project Summary Forms do not count for this slide. Must be the National Program Award Application. 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Financial Fitness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119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61477-EDE6-49F7-8B08-275F8D4ED8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119</a:t>
            </a:r>
          </a:p>
        </p:txBody>
      </p:sp>
    </p:spTree>
    <p:extLst>
      <p:ext uri="{BB962C8B-B14F-4D97-AF65-F5344CB8AC3E}">
        <p14:creationId xmlns:p14="http://schemas.microsoft.com/office/powerpoint/2010/main" val="44465674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 algn="ctr">
              <a:buNone/>
            </a:pPr>
            <a:r>
              <a:rPr lang="en-US" b="1" dirty="0">
                <a:highlight>
                  <a:srgbClr val="FFFF00"/>
                </a:highlight>
              </a:rPr>
              <a:t>Georgia FCCLA Short form and National FCCLA Project Summary Forms do not count for this slide. Must be the National Program Award Application. 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Stand Up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120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A9A57-4C03-4AE7-8C3D-CDA0BEF685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120</a:t>
            </a:r>
          </a:p>
        </p:txBody>
      </p:sp>
    </p:spTree>
    <p:extLst>
      <p:ext uri="{BB962C8B-B14F-4D97-AF65-F5344CB8AC3E}">
        <p14:creationId xmlns:p14="http://schemas.microsoft.com/office/powerpoint/2010/main" val="25651677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 algn="ctr">
              <a:buNone/>
            </a:pPr>
            <a:r>
              <a:rPr lang="en-US" b="1" dirty="0">
                <a:highlight>
                  <a:srgbClr val="FFFF00"/>
                </a:highlight>
              </a:rPr>
              <a:t>Georgia FCCLA Short form and National FCCLA Project Summary Forms do not count for this slide. Must be the National Program Award Application. 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Student Body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121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DB407-C81A-4151-B570-F051307C42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121</a:t>
            </a:r>
          </a:p>
        </p:txBody>
      </p:sp>
    </p:spTree>
    <p:extLst>
      <p:ext uri="{BB962C8B-B14F-4D97-AF65-F5344CB8AC3E}">
        <p14:creationId xmlns:p14="http://schemas.microsoft.com/office/powerpoint/2010/main" val="100882544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3644"/>
            <a:ext cx="8229600" cy="4372519"/>
          </a:xfrm>
        </p:spPr>
        <p:txBody>
          <a:bodyPr/>
          <a:lstStyle/>
          <a:p>
            <a:pPr marL="203200" indent="0">
              <a:buNone/>
            </a:pPr>
            <a:r>
              <a:rPr lang="en-US" dirty="0"/>
              <a:t>List of students submitted through the FCCLA Portal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Power of One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2 points per member / max 20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122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E6EE5-AE9D-4B07-B8B4-CDCD9B8D29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122</a:t>
            </a:r>
          </a:p>
        </p:txBody>
      </p:sp>
    </p:spTree>
    <p:extLst>
      <p:ext uri="{BB962C8B-B14F-4D97-AF65-F5344CB8AC3E}">
        <p14:creationId xmlns:p14="http://schemas.microsoft.com/office/powerpoint/2010/main" val="422490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sz="2800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sz="2800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800" dirty="0"/>
              <a:t>FCCLA Store Manager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800" dirty="0"/>
              <a:t>Foundation Event Chaperone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800" dirty="0"/>
              <a:t>Conference set up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800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800" dirty="0"/>
              <a:t> 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800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sz="2800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Submit email confirmations, picture of sign-up sheet, or picture of you completing the task. 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8C7F6-8FB5-4272-A86E-B67D65DDA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1B51DA-073A-54F7-4E9B-DD797B3B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133">
            <a:extLst>
              <a:ext uri="{FF2B5EF4-FFF2-40B4-BE49-F238E27FC236}">
                <a16:creationId xmlns:a16="http://schemas.microsoft.com/office/drawing/2014/main" id="{8935053B-1B58-3C8F-A753-EC5C66BC3E80}"/>
              </a:ext>
            </a:extLst>
          </p:cNvPr>
          <p:cNvSpPr txBox="1">
            <a:spLocks/>
          </p:cNvSpPr>
          <p:nvPr/>
        </p:nvSpPr>
        <p:spPr>
          <a:xfrm>
            <a:off x="457200" y="228600"/>
            <a:ext cx="8229600" cy="13121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State Leadership Conference 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Assumed Responsibility</a:t>
            </a:r>
            <a:br>
              <a:rPr lang="en-US" sz="2400" dirty="0">
                <a:latin typeface="+mj-lt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800" dirty="0">
                <a:latin typeface="+mj-lt"/>
              </a:rPr>
            </a:br>
            <a:r>
              <a:rPr lang="en-US" sz="1800" dirty="0"/>
              <a:t>Evidence Slide 12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5644572"/>
      </p:ext>
    </p:extLst>
  </p:cSld>
  <p:clrMapOvr>
    <a:masterClrMapping/>
  </p:clrMapOvr>
  <p:transition spd="slow">
    <p:cut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Screenshot of school check sent to National FCCLA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dirty="0"/>
              <a:t>Point Breakdown:</a:t>
            </a:r>
          </a:p>
          <a:p>
            <a:pPr marL="203200" indent="0">
              <a:buNone/>
            </a:pPr>
            <a:r>
              <a:rPr lang="en-US" sz="2400" dirty="0"/>
              <a:t>Bronze Level, $25 – 2 pts</a:t>
            </a:r>
          </a:p>
          <a:p>
            <a:pPr marL="203200" indent="0">
              <a:buNone/>
            </a:pPr>
            <a:r>
              <a:rPr lang="en-US" sz="2400" dirty="0"/>
              <a:t>Silver Level, $50 – 4 pts</a:t>
            </a:r>
          </a:p>
          <a:p>
            <a:pPr marL="203200" indent="0">
              <a:buNone/>
            </a:pPr>
            <a:r>
              <a:rPr lang="en-US" sz="2400" dirty="0"/>
              <a:t>Gold Level, $75 – 6 pts</a:t>
            </a:r>
          </a:p>
          <a:p>
            <a:pPr marL="203200" indent="0">
              <a:buNone/>
            </a:pPr>
            <a:r>
              <a:rPr lang="en-US" sz="2400" dirty="0"/>
              <a:t>Platinum Level, $100 – 8 pts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Ultimate Leadership Fund</a:t>
            </a:r>
          </a:p>
          <a:p>
            <a:pPr>
              <a:buSzPct val="25000"/>
            </a:pPr>
            <a:r>
              <a:rPr lang="en-US" sz="2000" dirty="0">
                <a:latin typeface="+mj-lt"/>
              </a:rPr>
              <a:t>8 points max</a:t>
            </a:r>
          </a:p>
          <a:p>
            <a:pPr>
              <a:buSzPct val="25000"/>
            </a:pPr>
            <a:r>
              <a:rPr lang="en-US" sz="1800" dirty="0">
                <a:solidFill>
                  <a:schemeClr val="tx1"/>
                </a:solidFill>
              </a:rPr>
              <a:t>Evidence Slide 123</a:t>
            </a:r>
            <a:endParaRPr lang="en-US" sz="18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B63F5-ACFB-486E-A10D-B21AAE0CFE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123</a:t>
            </a:r>
          </a:p>
        </p:txBody>
      </p:sp>
    </p:spTree>
    <p:extLst>
      <p:ext uri="{BB962C8B-B14F-4D97-AF65-F5344CB8AC3E}">
        <p14:creationId xmlns:p14="http://schemas.microsoft.com/office/powerpoint/2010/main" val="184593993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Adviser Leadership</a:t>
            </a:r>
          </a:p>
        </p:txBody>
      </p:sp>
    </p:spTree>
    <p:extLst>
      <p:ext uri="{BB962C8B-B14F-4D97-AF65-F5344CB8AC3E}">
        <p14:creationId xmlns:p14="http://schemas.microsoft.com/office/powerpoint/2010/main" val="154607304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0364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124a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776739"/>
            <a:ext cx="8229600" cy="4211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Must be different from previous years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6700B-2B60-4EA4-8A91-D1B294D9F7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124a</a:t>
            </a:r>
          </a:p>
        </p:txBody>
      </p:sp>
    </p:spTree>
  </p:cSld>
  <p:clrMapOvr>
    <a:masterClrMapping/>
  </p:clrMapOvr>
  <p:transition spd="slow">
    <p:cut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124b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03747"/>
            <a:ext cx="8229600" cy="4109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Must be different from previous years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1E2AC-6162-4216-ABAC-5FF0372475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124b</a:t>
            </a:r>
          </a:p>
        </p:txBody>
      </p:sp>
    </p:spTree>
    <p:extLst>
      <p:ext uri="{BB962C8B-B14F-4D97-AF65-F5344CB8AC3E}">
        <p14:creationId xmlns:p14="http://schemas.microsoft.com/office/powerpoint/2010/main" val="889386506"/>
      </p:ext>
    </p:extLst>
  </p:cSld>
  <p:clrMapOvr>
    <a:masterClrMapping/>
  </p:clrMapOvr>
  <p:transition spd="slow">
    <p:cut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385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participated in Adviser-to-Adviser program by mentoring another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mentored / 4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68988"/>
            <a:ext cx="8229600" cy="41068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Email Confirmation from Adviser-to-Adviser leader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Or confirmation from Wufoo Form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2859F-F61D-4E7A-948F-6CDDCB92F7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125</a:t>
            </a:r>
          </a:p>
        </p:txBody>
      </p:sp>
    </p:spTree>
    <p:extLst>
      <p:ext uri="{BB962C8B-B14F-4D97-AF65-F5344CB8AC3E}">
        <p14:creationId xmlns:p14="http://schemas.microsoft.com/office/powerpoint/2010/main" val="883109511"/>
      </p:ext>
    </p:extLst>
  </p:cSld>
  <p:clrMapOvr>
    <a:masterClrMapping/>
  </p:clrMapOvr>
  <p:transition spd="slow">
    <p:cut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currently has state/region/national officer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officer / 15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officer(s)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126</a:t>
            </a:r>
          </a:p>
        </p:txBody>
      </p:sp>
    </p:spTree>
  </p:cSld>
  <p:clrMapOvr>
    <a:masterClrMapping/>
  </p:clrMapOvr>
  <p:transition spd="slow">
    <p:cut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Region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</a:t>
            </a:r>
            <a:r>
              <a:rPr lang="en-US" dirty="0">
                <a:latin typeface="+mj-lt"/>
              </a:rPr>
              <a:t>Region Adviser and region served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127</a:t>
            </a:r>
          </a:p>
        </p:txBody>
      </p:sp>
    </p:spTree>
    <p:extLst>
      <p:ext uri="{BB962C8B-B14F-4D97-AF65-F5344CB8AC3E}">
        <p14:creationId xmlns:p14="http://schemas.microsoft.com/office/powerpoint/2010/main" val="2689557531"/>
      </p:ext>
    </p:extLst>
  </p:cSld>
  <p:clrMapOvr>
    <a:masterClrMapping/>
  </p:clrMapOvr>
  <p:transition spd="slow">
    <p:cut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on the Georgia FCCLA Board of Directors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5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position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128</a:t>
            </a:r>
          </a:p>
        </p:txBody>
      </p:sp>
    </p:spTree>
    <p:extLst>
      <p:ext uri="{BB962C8B-B14F-4D97-AF65-F5344CB8AC3E}">
        <p14:creationId xmlns:p14="http://schemas.microsoft.com/office/powerpoint/2010/main" val="1456854155"/>
      </p:ext>
    </p:extLst>
  </p:cSld>
  <p:clrMapOvr>
    <a:masterClrMapping/>
  </p:clrMapOvr>
  <p:transition spd="slow">
    <p:cut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136525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previously received Master Adviser recognition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year recognized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129</a:t>
            </a:r>
          </a:p>
        </p:txBody>
      </p:sp>
    </p:spTree>
    <p:extLst>
      <p:ext uri="{BB962C8B-B14F-4D97-AF65-F5344CB8AC3E}">
        <p14:creationId xmlns:p14="http://schemas.microsoft.com/office/powerpoint/2010/main" val="1148605055"/>
      </p:ext>
    </p:extLst>
  </p:cSld>
  <p:clrMapOvr>
    <a:masterClrMapping/>
  </p:clrMapOvr>
  <p:transition spd="slow">
    <p:cut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136525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previously received Adviser Mentor recognition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130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year recognized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130</a:t>
            </a:r>
          </a:p>
        </p:txBody>
      </p:sp>
    </p:spTree>
    <p:extLst>
      <p:ext uri="{BB962C8B-B14F-4D97-AF65-F5344CB8AC3E}">
        <p14:creationId xmlns:p14="http://schemas.microsoft.com/office/powerpoint/2010/main" val="1925930715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Usher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STAR Event or State Event Runner 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Presenter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email confirmations, picture of sign-up sheet, or picture of you completing the task.  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8C7F6-8FB5-4272-A86E-B67D65DDA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1B51DA-073A-54F7-4E9B-DD797B3B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133">
            <a:extLst>
              <a:ext uri="{FF2B5EF4-FFF2-40B4-BE49-F238E27FC236}">
                <a16:creationId xmlns:a16="http://schemas.microsoft.com/office/drawing/2014/main" id="{8935053B-1B58-3C8F-A753-EC5C66BC3E80}"/>
              </a:ext>
            </a:extLst>
          </p:cNvPr>
          <p:cNvSpPr txBox="1">
            <a:spLocks/>
          </p:cNvSpPr>
          <p:nvPr/>
        </p:nvSpPr>
        <p:spPr>
          <a:xfrm>
            <a:off x="457200" y="228600"/>
            <a:ext cx="8229600" cy="13121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State Leadership Conference 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Student Volunteer</a:t>
            </a:r>
            <a:br>
              <a:rPr lang="en-US" sz="2400" dirty="0">
                <a:latin typeface="+mj-lt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 per student / max 6 points</a:t>
            </a:r>
            <a:br>
              <a:rPr lang="en-US" sz="1800" dirty="0">
                <a:latin typeface="+mj-lt"/>
              </a:rPr>
            </a:br>
            <a:r>
              <a:rPr lang="en-US" sz="1800" dirty="0"/>
              <a:t>Evidence Slide 13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8268195"/>
      </p:ext>
    </p:extLst>
  </p:cSld>
  <p:clrMapOvr>
    <a:masterClrMapping/>
  </p:clrMapOvr>
  <p:transition spd="slow">
    <p:cut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a Georgia FCCLA Consultant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131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title/responsibility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Examples: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Culinary Consultant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STAR Events Coordinator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Adviser-to-Adviser Leader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*Not Lead Consultant for State Leadership Conference*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131</a:t>
            </a:r>
          </a:p>
        </p:txBody>
      </p:sp>
    </p:spTree>
    <p:extLst>
      <p:ext uri="{BB962C8B-B14F-4D97-AF65-F5344CB8AC3E}">
        <p14:creationId xmlns:p14="http://schemas.microsoft.com/office/powerpoint/2010/main" val="1156200145"/>
      </p:ext>
    </p:extLst>
  </p:cSld>
  <p:clrMapOvr>
    <a:masterClrMapping/>
  </p:clrMapOvr>
  <p:transition spd="slow">
    <p:cut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1596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attended National FCCLA Chapter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Summit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132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132</a:t>
            </a:r>
          </a:p>
        </p:txBody>
      </p:sp>
    </p:spTree>
    <p:extLst>
      <p:ext uri="{BB962C8B-B14F-4D97-AF65-F5344CB8AC3E}">
        <p14:creationId xmlns:p14="http://schemas.microsoft.com/office/powerpoint/2010/main" val="427761328"/>
      </p:ext>
    </p:extLst>
  </p:cSld>
  <p:clrMapOvr>
    <a:masterClrMapping/>
  </p:clrMapOvr>
  <p:transition spd="slow">
    <p:cut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199" y="274636"/>
            <a:ext cx="8329961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previously completed National FCCLA Adviser Academy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2 points per course / 4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133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 completed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National FCCLA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133</a:t>
            </a:r>
          </a:p>
        </p:txBody>
      </p:sp>
    </p:spTree>
    <p:extLst>
      <p:ext uri="{BB962C8B-B14F-4D97-AF65-F5344CB8AC3E}">
        <p14:creationId xmlns:p14="http://schemas.microsoft.com/office/powerpoint/2010/main" val="3320206310"/>
      </p:ext>
    </p:extLst>
  </p:cSld>
  <p:clrMapOvr>
    <a:masterClrMapping/>
  </p:clrMapOvr>
  <p:transition spd="slow">
    <p:cut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currently enrolled in National FCCLA Adviser Academy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400" dirty="0">
                <a:latin typeface="+mj-lt"/>
              </a:rPr>
              <a:t>5 points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tx1"/>
                </a:solidFill>
              </a:rPr>
              <a:t>Evidence Slide 134</a:t>
            </a:r>
            <a:endParaRPr lang="en-US" sz="16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Anticipated date of completion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National FCCLA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134</a:t>
            </a:r>
          </a:p>
        </p:txBody>
      </p:sp>
    </p:spTree>
    <p:extLst>
      <p:ext uri="{BB962C8B-B14F-4D97-AF65-F5344CB8AC3E}">
        <p14:creationId xmlns:p14="http://schemas.microsoft.com/office/powerpoint/2010/main" val="3847074480"/>
      </p:ext>
    </p:extLst>
  </p:cSld>
  <p:clrMapOvr>
    <a:masterClrMapping/>
  </p:clrMapOvr>
  <p:transition spd="slow">
    <p:cut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71672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presented a workshop or roundtable related to FCCLA at a Professional Conference (GATFACS, GACTE, National Leadership Conference, etc.)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each / max of 20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135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2336800"/>
            <a:ext cx="8229600" cy="3789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 presented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Workshop or Program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457200" indent="-457200">
              <a:spcBef>
                <a:spcPts val="0"/>
              </a:spcBef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135</a:t>
            </a:r>
          </a:p>
        </p:txBody>
      </p:sp>
    </p:spTree>
    <p:extLst>
      <p:ext uri="{BB962C8B-B14F-4D97-AF65-F5344CB8AC3E}">
        <p14:creationId xmlns:p14="http://schemas.microsoft.com/office/powerpoint/2010/main" val="877010994"/>
      </p:ext>
    </p:extLst>
  </p:cSld>
  <p:clrMapOvr>
    <a:masterClrMapping/>
  </p:clrMapOvr>
  <p:transition spd="slow">
    <p:cut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Alumni &amp; Associates</a:t>
            </a:r>
          </a:p>
        </p:txBody>
      </p:sp>
    </p:spTree>
    <p:extLst>
      <p:ext uri="{BB962C8B-B14F-4D97-AF65-F5344CB8AC3E}">
        <p14:creationId xmlns:p14="http://schemas.microsoft.com/office/powerpoint/2010/main" val="141083186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National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136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Screenshot of paid invoice from National FCCLA </a:t>
            </a:r>
            <a:r>
              <a:rPr lang="en-US" dirty="0">
                <a:highlight>
                  <a:srgbClr val="FFFF00"/>
                </a:highlight>
                <a:latin typeface="+mj-lt"/>
              </a:rPr>
              <a:t>Alumni &amp; Associates portal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136</a:t>
            </a:r>
          </a:p>
        </p:txBody>
      </p:sp>
    </p:spTree>
  </p:cSld>
  <p:clrMapOvr>
    <a:masterClrMapping/>
  </p:clrMapOvr>
  <p:transition spd="slow">
    <p:cut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Georgia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137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Use </a:t>
            </a:r>
            <a:r>
              <a:rPr lang="en-US" u="sng" dirty="0">
                <a:solidFill>
                  <a:schemeClr val="hlink"/>
                </a:solidFill>
                <a:latin typeface="+mj-lt"/>
                <a:hlinkClick r:id="rId3"/>
              </a:rPr>
              <a:t>https://gafccla.wufoo.com/forms/fccla-alumni-and-associates/</a:t>
            </a:r>
            <a:r>
              <a:rPr lang="en-US" dirty="0">
                <a:latin typeface="+mj-lt"/>
              </a:rPr>
              <a:t> to register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email confirmation AND proof of payment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137</a:t>
            </a:r>
          </a:p>
        </p:txBody>
      </p:sp>
    </p:spTree>
    <p:extLst>
      <p:ext uri="{BB962C8B-B14F-4D97-AF65-F5344CB8AC3E}">
        <p14:creationId xmlns:p14="http://schemas.microsoft.com/office/powerpoint/2010/main" val="3908518894"/>
      </p:ext>
    </p:extLst>
  </p:cSld>
  <p:clrMapOvr>
    <a:masterClrMapping/>
  </p:clrMapOvr>
  <p:transition spd="slow">
    <p:cut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organized and maintained local A &amp; A chapter </a:t>
            </a:r>
            <a:br>
              <a:rPr lang="en-US" sz="2000" b="1" dirty="0">
                <a:solidFill>
                  <a:schemeClr val="bg1"/>
                </a:solidFill>
                <a:latin typeface="+mj-lt"/>
              </a:rPr>
            </a:b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with minimum of 5 members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138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8" name="Shape 7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Use </a:t>
            </a:r>
            <a:r>
              <a:rPr lang="en-US" sz="3200" b="0" i="0" u="sng" strike="noStrike" cap="none" dirty="0">
                <a:solidFill>
                  <a:schemeClr val="hlink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https://gafccla.wufoo.com/forms/fccla-alumni-and-associates/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to register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roster and proof of payment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05DDF-EB4C-4821-9368-CB76D630B8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138</a:t>
            </a:r>
          </a:p>
        </p:txBody>
      </p:sp>
    </p:spTree>
  </p:cSld>
  <p:clrMapOvr>
    <a:masterClrMapping/>
  </p:clrMapOvr>
  <p:transition spd="slow">
    <p:cut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affiliated 3 graduating seniors to Georgia A&amp;A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for 1/2 price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Use </a:t>
            </a:r>
            <a:r>
              <a:rPr lang="en-US" sz="3200" b="0" i="0" u="sng" strike="noStrike" cap="none" dirty="0">
                <a:solidFill>
                  <a:schemeClr val="hlink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https://gafccla.wufoo.com/forms/fccla-alumni-and-associates/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to register</a:t>
            </a:r>
          </a:p>
          <a:p>
            <a:pPr lvl="0"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invoice </a:t>
            </a:r>
          </a:p>
          <a:p>
            <a:pPr lvl="0"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Should be Seniors from 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8CEF4-B5A1-48DC-933E-0086FCE7A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139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Say Yes to FCS Signing Event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Picture of your student during the Ceremony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	OR 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Registration/Confirmation Email 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AND 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Proof of student acceptance or enrollment at college/university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C04D-0F0E-474B-81F2-016905479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14</a:t>
            </a:r>
          </a:p>
        </p:txBody>
      </p:sp>
    </p:spTree>
  </p:cSld>
  <p:clrMapOvr>
    <a:masterClrMapping/>
  </p:clrMapOvr>
  <p:transition spd="slow">
    <p:cut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13800" b="1" dirty="0">
                <a:solidFill>
                  <a:schemeClr val="tx1"/>
                </a:solidFill>
                <a:latin typeface="+mj-lt"/>
              </a:rPr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515836990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32692"/>
            <a:ext cx="8229600" cy="13675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TOTAL</a:t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b="1" dirty="0">
                <a:latin typeface="+mj-lt"/>
              </a:rPr>
              <a:t>Honorable Mention:  150-224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Roll: 225-299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 with Distinction: 300+ points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Total Earned: </a:t>
            </a:r>
          </a:p>
          <a:p>
            <a:pPr lvl="0"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Level Earned: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6222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Events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 per </a:t>
            </a:r>
            <a:r>
              <a:rPr lang="en-US" sz="1800" dirty="0">
                <a:latin typeface="+mj-lt"/>
              </a:rPr>
              <a:t>category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/ Max 20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including competitors name and event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C04D-0F0E-474B-81F2-016905479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15</a:t>
            </a:r>
          </a:p>
        </p:txBody>
      </p:sp>
    </p:spTree>
    <p:extLst>
      <p:ext uri="{BB962C8B-B14F-4D97-AF65-F5344CB8AC3E}">
        <p14:creationId xmlns:p14="http://schemas.microsoft.com/office/powerpoint/2010/main" val="130559958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09600" y="2895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FCCLA HONOR ROLL </a:t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SCORECARD </a:t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ruary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1, 2023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February 1, 2024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6101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School Name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Adviser Name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13990" y="304800"/>
            <a:ext cx="3163619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STAR Events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  <a:ea typeface="Calibri"/>
                <a:cs typeface="Calibri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 per </a:t>
            </a:r>
            <a:r>
              <a:rPr lang="en-US" sz="1800" dirty="0">
                <a:latin typeface="+mj-lt"/>
              </a:rPr>
              <a:t>category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/ Max 20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including competitors name and event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C04D-0F0E-474B-81F2-016905479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16</a:t>
            </a:r>
          </a:p>
        </p:txBody>
      </p:sp>
    </p:spTree>
    <p:extLst>
      <p:ext uri="{BB962C8B-B14F-4D97-AF65-F5344CB8AC3E}">
        <p14:creationId xmlns:p14="http://schemas.microsoft.com/office/powerpoint/2010/main" val="2968767395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Statesman Testing</a:t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point per member / 10 points max</a:t>
            </a:r>
            <a:b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17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including competitors name and event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7B074-89CF-401A-9DBF-06ADE8EF31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17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Service Project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/>
            <a:r>
              <a:rPr lang="en-US" dirty="0">
                <a:latin typeface="+mj-lt"/>
              </a:rPr>
              <a:t>Description of participation</a:t>
            </a:r>
          </a:p>
          <a:p>
            <a:pPr marL="457200" indent="-457200"/>
            <a:endParaRPr lang="en-US" dirty="0">
              <a:latin typeface="+mj-lt"/>
            </a:endParaRPr>
          </a:p>
          <a:p>
            <a:pPr marL="457200" indent="-457200"/>
            <a:r>
              <a:rPr lang="en-US" dirty="0">
                <a:latin typeface="+mj-lt"/>
              </a:rPr>
              <a:t>I.E. – Donating Books, participating in the </a:t>
            </a:r>
            <a:r>
              <a:rPr lang="en-US" dirty="0" err="1">
                <a:latin typeface="+mj-lt"/>
              </a:rPr>
              <a:t>KaHoot</a:t>
            </a:r>
            <a:r>
              <a:rPr lang="en-US" dirty="0">
                <a:latin typeface="+mj-lt"/>
              </a:rPr>
              <a:t> Trivia, and Miracle Minute</a:t>
            </a:r>
          </a:p>
          <a:p>
            <a:pPr marL="457200" indent="-457200"/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18</a:t>
            </a:r>
          </a:p>
        </p:txBody>
      </p:sp>
    </p:spTree>
    <p:extLst>
      <p:ext uri="{BB962C8B-B14F-4D97-AF65-F5344CB8AC3E}">
        <p14:creationId xmlns:p14="http://schemas.microsoft.com/office/powerpoint/2010/main" val="152798178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Adviser/Member serves as State Officer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Selection Committee Member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19</a:t>
            </a:r>
          </a:p>
        </p:txBody>
      </p:sp>
    </p:spTree>
    <p:extLst>
      <p:ext uri="{BB962C8B-B14F-4D97-AF65-F5344CB8AC3E}">
        <p14:creationId xmlns:p14="http://schemas.microsoft.com/office/powerpoint/2010/main" val="405156437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Recruit and Career and Trade Expo Exhibitor 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20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20</a:t>
            </a:r>
          </a:p>
        </p:txBody>
      </p:sp>
    </p:spTree>
    <p:extLst>
      <p:ext uri="{BB962C8B-B14F-4D97-AF65-F5344CB8AC3E}">
        <p14:creationId xmlns:p14="http://schemas.microsoft.com/office/powerpoint/2010/main" val="2410790887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Workshop Presenter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</a:t>
            </a:r>
            <a:r>
              <a:rPr lang="en-US" sz="1800" dirty="0">
                <a:latin typeface="+mj-lt"/>
              </a:rPr>
              <a:t>5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21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21</a:t>
            </a:r>
          </a:p>
        </p:txBody>
      </p:sp>
    </p:spTree>
    <p:extLst>
      <p:ext uri="{BB962C8B-B14F-4D97-AF65-F5344CB8AC3E}">
        <p14:creationId xmlns:p14="http://schemas.microsoft.com/office/powerpoint/2010/main" val="3883031031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857500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April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2023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endParaRPr lang="en-US" sz="5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680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300625"/>
            <a:ext cx="8229600" cy="1176482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Submitted Region Officer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22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Provide email confirmation of application submission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43DE7-A706-4355-89DA-D79E89CEF3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22</a:t>
            </a:r>
          </a:p>
        </p:txBody>
      </p:sp>
    </p:spTree>
    <p:extLst>
      <p:ext uri="{BB962C8B-B14F-4D97-AF65-F5344CB8AC3E}">
        <p14:creationId xmlns:p14="http://schemas.microsoft.com/office/powerpoint/2010/main" val="3493486708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May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651284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Chapter Recognition Banquet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23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480B2-73EB-48C2-9136-E94D5B667D1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400800"/>
            <a:ext cx="2895600" cy="365125"/>
          </a:xfrm>
        </p:spPr>
        <p:txBody>
          <a:bodyPr/>
          <a:lstStyle/>
          <a:p>
            <a:r>
              <a:rPr lang="en-US" dirty="0"/>
              <a:t>Evidence Slide 23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</a:rPr>
              <a:t>February</a:t>
            </a:r>
            <a:br>
              <a:rPr lang="en-US" sz="16600" b="1" dirty="0">
                <a:solidFill>
                  <a:schemeClr val="bg1"/>
                </a:solidFill>
              </a:rPr>
            </a:br>
            <a:r>
              <a:rPr lang="en-US" sz="16600" b="1" dirty="0">
                <a:solidFill>
                  <a:schemeClr val="bg1"/>
                </a:solidFill>
              </a:rPr>
              <a:t>2023</a:t>
            </a:r>
            <a:endParaRPr lang="en-US" sz="1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9977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Chapter Host a Future Georgia Educators Signing Event </a:t>
            </a:r>
            <a:br>
              <a:rPr lang="en-US" sz="4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480B2-73EB-48C2-9136-E94D5B667D1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400800"/>
            <a:ext cx="2895600" cy="365125"/>
          </a:xfrm>
        </p:spPr>
        <p:txBody>
          <a:bodyPr/>
          <a:lstStyle/>
          <a:p>
            <a:r>
              <a:rPr lang="en-US" dirty="0"/>
              <a:t>Evidence Slide 24</a:t>
            </a:r>
          </a:p>
        </p:txBody>
      </p:sp>
    </p:spTree>
    <p:extLst>
      <p:ext uri="{BB962C8B-B14F-4D97-AF65-F5344CB8AC3E}">
        <p14:creationId xmlns:p14="http://schemas.microsoft.com/office/powerpoint/2010/main" val="2065305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tx1"/>
                </a:solidFill>
                <a:latin typeface="+mj-lt"/>
              </a:rPr>
              <a:t>June</a:t>
            </a:r>
            <a:br>
              <a:rPr lang="en-US" sz="16600" b="1" dirty="0">
                <a:solidFill>
                  <a:schemeClr val="tx1"/>
                </a:solidFill>
                <a:latin typeface="+mj-lt"/>
              </a:rPr>
            </a:br>
            <a:r>
              <a:rPr lang="en-US" sz="16600" b="1" dirty="0">
                <a:solidFill>
                  <a:schemeClr val="tx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548555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4440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Attended Summer Leadership Camp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student/ max of 20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25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761894"/>
            <a:ext cx="8229600" cy="43642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Final Attendance Roster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A79D7-FF20-4005-8890-1F9731BA12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25</a:t>
            </a:r>
          </a:p>
        </p:txBody>
      </p:sp>
    </p:spTree>
    <p:extLst>
      <p:ext uri="{BB962C8B-B14F-4D97-AF65-F5344CB8AC3E}">
        <p14:creationId xmlns:p14="http://schemas.microsoft.com/office/powerpoint/2010/main" val="3016945803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July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453038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  <a:ea typeface="Calibri"/>
                <a:cs typeface="Calibri"/>
              </a:rPr>
              <a:t>2pts per student/ max 2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26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435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26</a:t>
            </a:r>
          </a:p>
        </p:txBody>
      </p:sp>
    </p:spTree>
    <p:extLst>
      <p:ext uri="{BB962C8B-B14F-4D97-AF65-F5344CB8AC3E}">
        <p14:creationId xmlns:p14="http://schemas.microsoft.com/office/powerpoint/2010/main" val="477576167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per person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27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4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803748"/>
            <a:ext cx="8229600" cy="4322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event; provide contact email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1D98A-4D2B-4F43-B238-EC911A041D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27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72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Online STAR Events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ea typeface="Calibri"/>
                <a:cs typeface="Calibri"/>
              </a:rPr>
              <a:t>5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event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28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– located in the Portal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Online STAR Events: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FCCLA Chapter Website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Digital Stories for Change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Instructional Video Design</a:t>
            </a: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231B4-A31A-46F4-8447-1BCB926771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28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72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STAR Events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ea typeface="Calibri"/>
                <a:cs typeface="Calibri"/>
              </a:rPr>
              <a:t>1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event / max 20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– located in the Portal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231B4-A31A-46F4-8447-1BCB926771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29</a:t>
            </a:r>
          </a:p>
        </p:txBody>
      </p:sp>
    </p:spTree>
    <p:extLst>
      <p:ext uri="{BB962C8B-B14F-4D97-AF65-F5344CB8AC3E}">
        <p14:creationId xmlns:p14="http://schemas.microsoft.com/office/powerpoint/2010/main" val="3063978063"/>
      </p:ext>
    </p:extLst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Meeting Attendance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30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your Chapter at State Meeting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5328F-4BAD-4C5F-80C1-32A112DB7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30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August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6771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FCCLA Day at the Capitol with minimum of 3 students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1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Could also use a picture from the </a:t>
            </a:r>
            <a:r>
              <a:rPr lang="en-US" dirty="0" err="1">
                <a:latin typeface="+mj-lt"/>
              </a:rPr>
              <a:t>GaDOE</a:t>
            </a:r>
            <a:r>
              <a:rPr lang="en-US" dirty="0">
                <a:latin typeface="+mj-lt"/>
              </a:rPr>
              <a:t> CTSO Legislative Expo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60D99E-D67B-478C-A0A3-31901E3063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Local Officer 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Training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31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5024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agenda AND picture from Local Training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9428A-52DE-4D9C-9EDF-B10AB452E9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31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44988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Officer Training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BASIC Training at FFA-FCCLA Center </a:t>
            </a:r>
            <a:r>
              <a:rPr lang="en-US" sz="2000" b="1" dirty="0">
                <a:latin typeface="+mj-lt"/>
              </a:rPr>
              <a:t>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GOLD Training at Camp John Hope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32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71C80-FDB0-4CA9-B2D3-F59598233B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32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Affiliation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 40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33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4652" y="2997096"/>
            <a:ext cx="67531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Example: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89" t="2913" r="1375" b="5711"/>
          <a:stretch/>
        </p:blipFill>
        <p:spPr>
          <a:xfrm>
            <a:off x="1476462" y="1575291"/>
            <a:ext cx="5998130" cy="1208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E190B6-DFC4-4844-8DE3-6BC78116F3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 t="20311" r="1400" b="62978"/>
          <a:stretch/>
        </p:blipFill>
        <p:spPr>
          <a:xfrm>
            <a:off x="2947624" y="4333538"/>
            <a:ext cx="5909553" cy="1143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3C866-B71D-4E23-A4A7-DBFDD17F42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33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199" y="218942"/>
            <a:ext cx="8229600" cy="129206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Bonus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dirty="0">
                <a:latin typeface="+mj-lt"/>
              </a:rPr>
              <a:t>(Urban and Middle School Affiliation do not qualify)</a:t>
            </a:r>
            <a:br>
              <a:rPr lang="en-US" sz="2000" dirty="0">
                <a:latin typeface="+mj-lt"/>
              </a:rPr>
            </a:br>
            <a:r>
              <a:rPr lang="en-US" sz="1600" dirty="0">
                <a:latin typeface="+mj-lt"/>
              </a:rPr>
              <a:t>Max 6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34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graphicFrame>
        <p:nvGraphicFramePr>
          <p:cNvPr id="225" name="Shape 225"/>
          <p:cNvGraphicFramePr/>
          <p:nvPr>
            <p:extLst>
              <p:ext uri="{D42A27DB-BD31-4B8C-83A1-F6EECF244321}">
                <p14:modId xmlns:p14="http://schemas.microsoft.com/office/powerpoint/2010/main" val="1548882235"/>
              </p:ext>
            </p:extLst>
          </p:nvPr>
        </p:nvGraphicFramePr>
        <p:xfrm>
          <a:off x="1463674" y="1511010"/>
          <a:ext cx="6216650" cy="1522100"/>
        </p:xfrm>
        <a:graphic>
          <a:graphicData uri="http://schemas.openxmlformats.org/drawingml/2006/table">
            <a:tbl>
              <a:tblPr>
                <a:noFill/>
                <a:tableStyleId>{420249D4-891C-4AB6-80BF-75A228FB1CFA}</a:tableStyleId>
              </a:tblPr>
              <a:tblGrid>
                <a:gridCol w="49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Membership Bonus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Choose one below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more member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       Chapter affiliated 20%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60%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6" name="Shape 226"/>
          <p:cNvSpPr txBox="1"/>
          <p:nvPr/>
        </p:nvSpPr>
        <p:spPr>
          <a:xfrm>
            <a:off x="580389" y="3629937"/>
            <a:ext cx="7983221" cy="2672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numerical data and screenshots from Affiliation Portal from previous year and this year.  Urban and Middle Level Affiliation do not qualify for the membership bonus.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:</a:t>
            </a:r>
          </a:p>
          <a:p>
            <a:pPr lvl="2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1.20 = 20% increase</a:t>
            </a:r>
          </a:p>
          <a:p>
            <a:pPr lvl="2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1.60 = 60% increase</a:t>
            </a:r>
          </a:p>
          <a:p>
            <a:pPr lvl="2">
              <a:buSzPct val="25000"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B6A07-2CE9-448C-B984-4A75970D76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34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86425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Step One completed by all new members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35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4756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0083A-F1E3-4193-9B72-6DA1AE64F6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35</a:t>
            </a:r>
          </a:p>
        </p:txBody>
      </p:sp>
    </p:spTree>
    <p:extLst>
      <p:ext uri="{BB962C8B-B14F-4D97-AF65-F5344CB8AC3E}">
        <p14:creationId xmlns:p14="http://schemas.microsoft.com/office/powerpoint/2010/main" val="1706713387"/>
      </p:ext>
    </p:extLst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98951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All FCS students were informed about FCCLA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36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27968"/>
            <a:ext cx="8229600" cy="4731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27654-E219-4117-9D4B-CE757C1223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36</a:t>
            </a:r>
          </a:p>
        </p:txBody>
      </p:sp>
    </p:spTree>
    <p:extLst>
      <p:ext uri="{BB962C8B-B14F-4D97-AF65-F5344CB8AC3E}">
        <p14:creationId xmlns:p14="http://schemas.microsoft.com/office/powerpoint/2010/main" val="2645786435"/>
      </p:ext>
    </p:extLst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414621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DISCOVER Training at one of the State Camps</a:t>
            </a:r>
            <a:b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37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37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414621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Submitted Georgia FCCLA Foundation Cookbook Recipes</a:t>
            </a:r>
            <a:b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 per recipe / 10 points max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38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38</a:t>
            </a:r>
          </a:p>
        </p:txBody>
      </p:sp>
    </p:spTree>
    <p:extLst>
      <p:ext uri="{BB962C8B-B14F-4D97-AF65-F5344CB8AC3E}">
        <p14:creationId xmlns:p14="http://schemas.microsoft.com/office/powerpoint/2010/main" val="2065305573"/>
      </p:ext>
    </p:extLst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tx1"/>
                </a:solidFill>
                <a:latin typeface="+mj-lt"/>
              </a:rPr>
              <a:t>September</a:t>
            </a:r>
            <a:br>
              <a:rPr lang="en-US" sz="13800" b="1" dirty="0">
                <a:solidFill>
                  <a:schemeClr val="tx1"/>
                </a:solidFill>
                <a:latin typeface="+mj-lt"/>
              </a:rPr>
            </a:br>
            <a:r>
              <a:rPr lang="en-US" sz="13800" b="1" dirty="0">
                <a:solidFill>
                  <a:schemeClr val="tx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9778164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has at least 12 paid, affiliated members by October 1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39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78488"/>
            <a:ext cx="8229600" cy="4447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Example: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86408-71D8-49DB-847B-650D31E3A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20311" r="1400" b="62978"/>
          <a:stretch/>
        </p:blipFill>
        <p:spPr>
          <a:xfrm>
            <a:off x="2446583" y="3429000"/>
            <a:ext cx="5909553" cy="1143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08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Observed FCCLA Week with daily activities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 point per activity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Activities List/Flyer/Weekly Agenda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 of Work - Submitted by October 1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latin typeface="+mj-lt"/>
              </a:rPr>
              <a:t>gafcclapow@gmail.com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40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803633"/>
            <a:ext cx="8229600" cy="432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40</a:t>
            </a:r>
          </a:p>
        </p:txBody>
      </p:sp>
    </p:spTree>
    <p:extLst>
      <p:ext uri="{BB962C8B-B14F-4D97-AF65-F5344CB8AC3E}">
        <p14:creationId xmlns:p14="http://schemas.microsoft.com/office/powerpoint/2010/main" val="3713156599"/>
      </p:ext>
    </p:extLst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Budget - Submitted by October 1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gafcclabudget@gmail.com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Evidence </a:t>
            </a:r>
            <a:r>
              <a:rPr lang="en-US" sz="1400" dirty="0">
                <a:latin typeface="+mj-lt"/>
              </a:rPr>
              <a:t>Slide 41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71216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21DF1-D535-43A1-85D2-E7EBA47DFE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41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attends a Region Meeting held by Region Adviser – minimum of 2 students</a:t>
            </a:r>
            <a:b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tx1"/>
                </a:solidFill>
                <a:latin typeface="+mj-lt"/>
              </a:rPr>
              <a:t>Evidence Slide 42</a:t>
            </a:r>
            <a:endParaRPr lang="en-US" sz="16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*Does not have to occur in September – it can occur at any point during the fall.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</a:t>
            </a:r>
          </a:p>
        </p:txBody>
      </p:sp>
    </p:spTree>
    <p:extLst>
      <p:ext uri="{BB962C8B-B14F-4D97-AF65-F5344CB8AC3E}">
        <p14:creationId xmlns:p14="http://schemas.microsoft.com/office/powerpoint/2010/main" val="1824970763"/>
      </p:ext>
    </p:extLst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October</a:t>
            </a:r>
            <a:br>
              <a:rPr lang="en-US" sz="13800" b="1" dirty="0">
                <a:solidFill>
                  <a:schemeClr val="bg1"/>
                </a:solidFill>
                <a:latin typeface="+mj-lt"/>
              </a:rPr>
            </a:br>
            <a:r>
              <a:rPr lang="en-US" sz="13800" b="1" dirty="0">
                <a:solidFill>
                  <a:schemeClr val="bg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5072855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National FCCLA Capitol Leadership</a:t>
            </a:r>
            <a:br>
              <a:rPr lang="en-US" sz="2400" b="1" dirty="0">
                <a:latin typeface="+mj-lt"/>
              </a:rPr>
            </a:br>
            <a:r>
              <a:rPr lang="en-US" sz="2000" b="1" dirty="0">
                <a:latin typeface="+mj-lt"/>
              </a:rPr>
              <a:t>1-5 Members = 5 points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6+ members = 10 points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latin typeface="+mj-lt"/>
              </a:rPr>
              <a:t>Evidence Slide 43</a:t>
            </a:r>
            <a:br>
              <a:rPr lang="en-US" sz="2000" dirty="0">
                <a:latin typeface="+mj-lt"/>
              </a:rPr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group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F2F64F-49CB-4B7D-B52F-33FE5E8053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43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35374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dirty="0">
                <a:latin typeface="+mj-lt"/>
              </a:rPr>
              <a:t>Fall Rally Attendance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Minimum 3 Students</a:t>
            </a:r>
            <a:br>
              <a:rPr lang="en-US" sz="2400" b="1" dirty="0">
                <a:latin typeface="+mj-lt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44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78182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F69A9-74B7-4729-B4DE-70B6BBFAAF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44</a:t>
            </a:r>
          </a:p>
        </p:txBody>
      </p:sp>
    </p:spTree>
    <p:extLst>
      <p:ext uri="{BB962C8B-B14F-4D97-AF65-F5344CB8AC3E}">
        <p14:creationId xmlns:p14="http://schemas.microsoft.com/office/powerpoint/2010/main" val="2084293344"/>
      </p:ext>
    </p:extLst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6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45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7505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email confirmations, picture of sign-up sheet, or picture of you completing the task.  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Example: courtesy corps, t-shirt distribution, competition judge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endParaRPr lang="en-US" dirty="0">
              <a:latin typeface="+mj-lt"/>
            </a:endParaRP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endParaRPr lang="en-US" dirty="0">
              <a:latin typeface="+mj-lt"/>
            </a:endParaRP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0D1CAC-1658-43EB-811F-10406FB88C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45</a:t>
            </a: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/ max 30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46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D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ocumentation for each competition from GA National Fair.</a:t>
            </a:r>
            <a:endParaRPr lang="en-US" dirty="0">
              <a:latin typeface="+mj-lt"/>
            </a:endParaRPr>
          </a:p>
          <a:p>
            <a:pPr lvl="1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Examples: 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Brochure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Chapter Fair Booth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Peanut Recipe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Chili Cook Off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Culinary Competition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Chapter T-shirt 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Themed Speech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F7F7F-56AD-46B3-80F9-5A43C12A7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46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November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2595187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Officers elected and installed by November 1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47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 occur at any point during the Honor Roll year, as long as it occurs by November 1</a:t>
            </a:r>
            <a:r>
              <a:rPr lang="en-US" sz="2400" baseline="30000" dirty="0">
                <a:highlight>
                  <a:srgbClr val="FFFF00"/>
                </a:highlight>
              </a:rPr>
              <a:t>st</a:t>
            </a:r>
            <a:r>
              <a:rPr lang="en-US" sz="2400" dirty="0">
                <a:highlight>
                  <a:srgbClr val="FFFF00"/>
                </a:highlight>
              </a:rPr>
              <a:t>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47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points per volunteer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adviser.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</a:t>
            </a:r>
          </a:p>
        </p:txBody>
      </p:sp>
    </p:spTree>
    <p:extLst>
      <p:ext uri="{BB962C8B-B14F-4D97-AF65-F5344CB8AC3E}">
        <p14:creationId xmlns:p14="http://schemas.microsoft.com/office/powerpoint/2010/main" val="3682547091"/>
      </p:ext>
    </p:extLst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- Minimum 3 Students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48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82863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meeting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48</a:t>
            </a:r>
          </a:p>
        </p:txBody>
      </p:sp>
    </p:spTree>
    <p:extLst>
      <p:ext uri="{BB962C8B-B14F-4D97-AF65-F5344CB8AC3E}">
        <p14:creationId xmlns:p14="http://schemas.microsoft.com/office/powerpoint/2010/main" val="664697065"/>
      </p:ext>
    </p:extLst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86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49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sz="2400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sz="2400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400" dirty="0"/>
              <a:t>Conference set up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400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400" dirty="0"/>
              <a:t> Dance/Recreation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400" dirty="0"/>
              <a:t>Competition Judge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400" dirty="0"/>
              <a:t>FCCLA Store Manager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400" dirty="0"/>
              <a:t>Workshop Presenter or Monitor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400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sz="2400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400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400" dirty="0"/>
              <a:t>Submit email confirmations, picture of sign-up sheet, or picture of you completing the task. 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8C7F6-8FB5-4272-A86E-B67D65DDA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49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50a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Cupcake Competition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final cupcake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50a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50b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Lapel Pin Design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50b</a:t>
            </a:r>
          </a:p>
        </p:txBody>
      </p:sp>
    </p:spTree>
    <p:extLst>
      <p:ext uri="{BB962C8B-B14F-4D97-AF65-F5344CB8AC3E}">
        <p14:creationId xmlns:p14="http://schemas.microsoft.com/office/powerpoint/2010/main" val="1376164973"/>
      </p:ext>
    </p:extLst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50c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Recruitment Display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display board at conference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50c</a:t>
            </a:r>
          </a:p>
        </p:txBody>
      </p:sp>
    </p:spTree>
    <p:extLst>
      <p:ext uri="{BB962C8B-B14F-4D97-AF65-F5344CB8AC3E}">
        <p14:creationId xmlns:p14="http://schemas.microsoft.com/office/powerpoint/2010/main" val="3718553719"/>
      </p:ext>
    </p:extLst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50d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Knowledge Bowl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team at conference or email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50d</a:t>
            </a:r>
          </a:p>
        </p:txBody>
      </p:sp>
    </p:spTree>
    <p:extLst>
      <p:ext uri="{BB962C8B-B14F-4D97-AF65-F5344CB8AC3E}">
        <p14:creationId xmlns:p14="http://schemas.microsoft.com/office/powerpoint/2010/main" val="4085526254"/>
      </p:ext>
    </p:extLst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50e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Any State FLC Competitions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or email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50e</a:t>
            </a:r>
          </a:p>
        </p:txBody>
      </p:sp>
    </p:spTree>
    <p:extLst>
      <p:ext uri="{BB962C8B-B14F-4D97-AF65-F5344CB8AC3E}">
        <p14:creationId xmlns:p14="http://schemas.microsoft.com/office/powerpoint/2010/main" val="3069575262"/>
      </p:ext>
    </p:extLst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182880"/>
            <a:ext cx="8229600" cy="1282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Statesman Testing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member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/ 10 max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51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F0FE7-14A1-459A-AF9E-2000897B91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51</a:t>
            </a:r>
          </a:p>
        </p:txBody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97796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 - Service Project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52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453020"/>
            <a:ext cx="8229600" cy="4905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Description of participation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52</a:t>
            </a:r>
          </a:p>
        </p:txBody>
      </p:sp>
    </p:spTree>
    <p:extLst>
      <p:ext uri="{BB962C8B-B14F-4D97-AF65-F5344CB8AC3E}">
        <p14:creationId xmlns:p14="http://schemas.microsoft.com/office/powerpoint/2010/main" val="524333523"/>
      </p:ext>
    </p:extLst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39804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2400" b="1" dirty="0">
                <a:solidFill>
                  <a:schemeClr val="bg1"/>
                </a:solidFill>
                <a:latin typeface="+mj-lt"/>
              </a:rPr>
              <a:t>National Anthem Performer Application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53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750740"/>
            <a:ext cx="8229600" cy="46082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53</a:t>
            </a:r>
          </a:p>
        </p:txBody>
      </p:sp>
    </p:spTree>
    <p:extLst>
      <p:ext uri="{BB962C8B-B14F-4D97-AF65-F5344CB8AC3E}">
        <p14:creationId xmlns:p14="http://schemas.microsoft.com/office/powerpoint/2010/main" val="1416649824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8880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Had members compete in STAR Events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event / max 50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including competitors name and event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Can include Region Culinary Arts STAR Events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</a:t>
            </a:r>
          </a:p>
        </p:txBody>
      </p:sp>
    </p:spTree>
    <p:extLst>
      <p:ext uri="{BB962C8B-B14F-4D97-AF65-F5344CB8AC3E}">
        <p14:creationId xmlns:p14="http://schemas.microsoft.com/office/powerpoint/2010/main" val="3669798538"/>
      </p:ext>
    </p:extLst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787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l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with minimum 2 students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10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54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929468"/>
            <a:ext cx="8229600" cy="41966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D66A6-40DE-4266-B1B8-D876D7FD7A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</a:t>
            </a: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192028"/>
            <a:ext cx="8229600" cy="13611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Fall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Judging/Evaluator Responsibility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55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69173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Email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performing task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0036E-AB01-43B8-990C-239EA7E368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55</a:t>
            </a:r>
          </a:p>
        </p:txBody>
      </p: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77374"/>
            <a:ext cx="8229600" cy="1446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Fall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event / 20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56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853852"/>
            <a:ext cx="8229600" cy="47628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28F45-B7D8-4410-96D4-6DB39F2883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December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2023</a:t>
            </a:r>
            <a:endParaRPr lang="en-US" sz="13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3100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Japanese Exchange Application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57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</a:t>
            </a:r>
          </a:p>
        </p:txBody>
      </p:sp>
    </p:spTree>
    <p:extLst>
      <p:ext uri="{BB962C8B-B14F-4D97-AF65-F5344CB8AC3E}">
        <p14:creationId xmlns:p14="http://schemas.microsoft.com/office/powerpoint/2010/main" val="2579700439"/>
      </p:ext>
    </p:extLst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Middle School Culinary Boot Camp Attendance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1-3 members = 5 pts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4-5 members = 10 pts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58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8637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400801"/>
            <a:ext cx="2895600" cy="365125"/>
          </a:xfrm>
        </p:spPr>
        <p:txBody>
          <a:bodyPr/>
          <a:lstStyle/>
          <a:p>
            <a:r>
              <a:rPr lang="en-US" dirty="0"/>
              <a:t>Evidence Slide 58</a:t>
            </a:r>
          </a:p>
        </p:txBody>
      </p:sp>
    </p:spTree>
    <p:extLst>
      <p:ext uri="{BB962C8B-B14F-4D97-AF65-F5344CB8AC3E}">
        <p14:creationId xmlns:p14="http://schemas.microsoft.com/office/powerpoint/2010/main" val="1041788601"/>
      </p:ext>
    </p:extLst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January</a:t>
            </a:r>
            <a:br>
              <a:rPr lang="en-US" sz="13800" b="1" dirty="0">
                <a:solidFill>
                  <a:schemeClr val="bg1"/>
                </a:solidFill>
                <a:latin typeface="+mj-lt"/>
              </a:rPr>
            </a:br>
            <a:r>
              <a:rPr lang="en-US" sz="13800" b="1" dirty="0">
                <a:solidFill>
                  <a:schemeClr val="bg1"/>
                </a:solidFill>
                <a:latin typeface="+mj-lt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0378472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160336"/>
            <a:ext cx="8229600" cy="13205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Submitted Theme Basket for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GATFACS Winter Conference Silent Auction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basket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760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conference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form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FA5A0-4944-44B1-9290-647F8186F5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59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Officer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5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60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865B7-0680-460C-A9FD-E8772E5AC2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60</a:t>
            </a:r>
          </a:p>
        </p:txBody>
      </p:sp>
    </p:spTree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Officer Candidate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5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61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A951B-017D-4CB9-995B-D1BA9F6FC3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61</a:t>
            </a:r>
          </a:p>
        </p:txBody>
      </p:sp>
    </p:spTree>
    <p:extLst>
      <p:ext uri="{BB962C8B-B14F-4D97-AF65-F5344CB8AC3E}">
        <p14:creationId xmlns:p14="http://schemas.microsoft.com/office/powerpoint/2010/main" val="4021841527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030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Member applied for state or national scholarship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application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5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565753"/>
            <a:ext cx="8229600" cy="47071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confirmation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</a:t>
            </a:r>
          </a:p>
        </p:txBody>
      </p:sp>
    </p:spTree>
    <p:extLst>
      <p:ext uri="{BB962C8B-B14F-4D97-AF65-F5344CB8AC3E}">
        <p14:creationId xmlns:p14="http://schemas.microsoft.com/office/powerpoint/2010/main" val="1622657086"/>
      </p:ext>
    </p:extLst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Year-long Chapter Activities</a:t>
            </a:r>
          </a:p>
        </p:txBody>
      </p:sp>
    </p:spTree>
    <p:extLst>
      <p:ext uri="{BB962C8B-B14F-4D97-AF65-F5344CB8AC3E}">
        <p14:creationId xmlns:p14="http://schemas.microsoft.com/office/powerpoint/2010/main" val="21122058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Meetings held monthly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meeting / max of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62a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 of meetings and officers in attendance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Can include: 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Presentation/PowerPoint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Sign-in Sheets</a:t>
            </a:r>
            <a:endParaRPr lang="en-US" dirty="0">
              <a:latin typeface="+mj-lt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62a</a:t>
            </a:r>
          </a:p>
        </p:txBody>
      </p:sp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Meetings held monthly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meeting / max of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62b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 of meetings and officers in attendance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Can include: 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Presentation/PowerPoint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Sign-in Sheets</a:t>
            </a:r>
            <a:endParaRPr lang="en-US" dirty="0">
              <a:latin typeface="+mj-lt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62b</a:t>
            </a:r>
          </a:p>
        </p:txBody>
      </p:sp>
    </p:spTree>
    <p:extLst>
      <p:ext uri="{BB962C8B-B14F-4D97-AF65-F5344CB8AC3E}">
        <p14:creationId xmlns:p14="http://schemas.microsoft.com/office/powerpoint/2010/main" val="1710936998"/>
      </p:ext>
    </p:extLst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Meetings held monthly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meeting / max of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62c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 of meetings and officers in attendance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Can include: 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Presentation/PowerPoint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Sign-in Sheets</a:t>
            </a:r>
            <a:endParaRPr lang="en-US" dirty="0">
              <a:latin typeface="+mj-lt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62c</a:t>
            </a:r>
          </a:p>
        </p:txBody>
      </p:sp>
    </p:spTree>
    <p:extLst>
      <p:ext uri="{BB962C8B-B14F-4D97-AF65-F5344CB8AC3E}">
        <p14:creationId xmlns:p14="http://schemas.microsoft.com/office/powerpoint/2010/main" val="3709721301"/>
      </p:ext>
    </p:extLst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Meetings held monthly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meeting / max of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62d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 of meetings and officers in attendance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Can include: 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Presentation/PowerPoint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Sign-in Sheets</a:t>
            </a:r>
            <a:endParaRPr lang="en-US" dirty="0">
              <a:latin typeface="+mj-lt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62d</a:t>
            </a:r>
          </a:p>
        </p:txBody>
      </p:sp>
    </p:spTree>
    <p:extLst>
      <p:ext uri="{BB962C8B-B14F-4D97-AF65-F5344CB8AC3E}">
        <p14:creationId xmlns:p14="http://schemas.microsoft.com/office/powerpoint/2010/main" val="2470992675"/>
      </p:ext>
    </p:extLst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Meetings held monthly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meeting / max of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62e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 of meetings and officers in attendance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Can include: 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Presentation/PowerPoint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Sign-in Sheets</a:t>
            </a:r>
            <a:endParaRPr lang="en-US" dirty="0">
              <a:latin typeface="+mj-lt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62e</a:t>
            </a:r>
          </a:p>
        </p:txBody>
      </p:sp>
    </p:spTree>
    <p:extLst>
      <p:ext uri="{BB962C8B-B14F-4D97-AF65-F5344CB8AC3E}">
        <p14:creationId xmlns:p14="http://schemas.microsoft.com/office/powerpoint/2010/main" val="574046329"/>
      </p:ext>
    </p:extLst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225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Representative planned, prepared, and presented a workshop at Region/State/National Event 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event / max 9 points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200" dirty="0"/>
              <a:t>Evidence Slide 63</a:t>
            </a:r>
            <a:endParaRPr lang="en-US" sz="1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457200" y="21539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a workshop related to state or region officer duties.</a:t>
            </a: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Chapter Representative = Chapter Member or Officer </a:t>
            </a:r>
          </a:p>
          <a:p>
            <a:pPr marL="0" indent="0"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+mj-lt"/>
                <a:ea typeface="Calibri"/>
                <a:cs typeface="Calibri"/>
                <a:sym typeface="Calibri"/>
              </a:rPr>
              <a:t>(Adviser</a:t>
            </a:r>
            <a:r>
              <a:rPr lang="en-US" sz="2400" dirty="0">
                <a:highlight>
                  <a:srgbClr val="FFFF00"/>
                </a:highlight>
                <a:latin typeface="+mj-lt"/>
              </a:rPr>
              <a:t>s see slide #)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620D1-4E06-49C7-929C-27141F4C7F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63</a:t>
            </a:r>
          </a:p>
        </p:txBody>
      </p:sp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recorded activities in a Scrapbook or other Media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Briefly describe method used to record with 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DF0DB-C5A3-40F5-959E-13418C826A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64</a:t>
            </a:r>
          </a:p>
        </p:txBody>
      </p:sp>
    </p:spTree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40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scrapbook page to State Historian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457200" y="1540702"/>
            <a:ext cx="8229600" cy="47013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B7F01-8B9E-46C6-887E-3AE07CCA4D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65</a:t>
            </a:r>
          </a:p>
        </p:txBody>
      </p:sp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206679"/>
            <a:ext cx="8229600" cy="129644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Go for the Red - </a:t>
            </a:r>
            <a:r>
              <a:rPr lang="en-US" sz="2430" b="1" dirty="0">
                <a:latin typeface="+mj-lt"/>
              </a:rPr>
              <a:t>Member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</a:t>
            </a:r>
            <a:r>
              <a:rPr lang="en-US" sz="1620" dirty="0">
                <a:latin typeface="+mj-lt"/>
              </a:rPr>
              <a:t>individual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/ 4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66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20189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50B0C-6E73-48A3-A7B5-33F0A89B39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66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Participated in 2023 Online Proficiency Testing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3 points per member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6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240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F9DD91-EA4B-48B5-80E7-8E9956BFC6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</a:t>
            </a:r>
          </a:p>
        </p:txBody>
      </p:sp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169100"/>
            <a:ext cx="8229600" cy="124634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– Go for the Red - </a:t>
            </a:r>
            <a:r>
              <a:rPr lang="en-US" sz="2430" b="1" dirty="0">
                <a:latin typeface="+mj-lt"/>
              </a:rPr>
              <a:t>Chapter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67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19648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2FEA7-E693-40FA-938C-11C35D2B6F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67</a:t>
            </a:r>
          </a:p>
        </p:txBody>
      </p:sp>
    </p:spTree>
    <p:extLst>
      <p:ext uri="{BB962C8B-B14F-4D97-AF65-F5344CB8AC3E}">
        <p14:creationId xmlns:p14="http://schemas.microsoft.com/office/powerpoint/2010/main" val="2076875387"/>
      </p:ext>
    </p:extLst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19621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participated in contest and/or initiative from National FCCLA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initiative / max 15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578279"/>
            <a:ext cx="8229600" cy="4485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initiative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documentation or other documentation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Safe Rides, Saves Lives 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Taking down T</a:t>
            </a:r>
            <a:r>
              <a:rPr lang="en-US" dirty="0">
                <a:latin typeface="+mj-lt"/>
              </a:rPr>
              <a:t>obacco 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Knowledge Matters</a:t>
            </a:r>
          </a:p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Life Smarts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68</a:t>
            </a:r>
          </a:p>
        </p:txBody>
      </p:sp>
    </p:spTree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3089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collaborated with school organization not credited in </a:t>
            </a:r>
            <a:r>
              <a:rPr lang="en-US" sz="2000" b="1" dirty="0">
                <a:latin typeface="+mj-lt"/>
              </a:rPr>
              <a:t>State Programs/N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ational Programs/FCCLA week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720448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school organization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Can include: TSA/FBLA/HOSA/DECA/CTSOs, and feeder elementary and middle schools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69</a:t>
            </a:r>
          </a:p>
        </p:txBody>
      </p:sp>
    </p:spTree>
    <p:extLst>
      <p:ext uri="{BB962C8B-B14F-4D97-AF65-F5344CB8AC3E}">
        <p14:creationId xmlns:p14="http://schemas.microsoft.com/office/powerpoint/2010/main" val="591302311"/>
      </p:ext>
    </p:extLst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8"/>
            <a:ext cx="8229600" cy="115113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dirty="0">
                <a:latin typeface="+mj-lt"/>
              </a:rPr>
              <a:t>Chapter will host or assist in hosting a FCCLA Foundation Event </a:t>
            </a:r>
            <a:r>
              <a:rPr lang="en-US" sz="1800" b="1" dirty="0">
                <a:latin typeface="+mj-lt"/>
              </a:rPr>
              <a:t>(an event where proceeds are given to the Georgia FCCLA Foundation)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70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1615859"/>
            <a:ext cx="8229600" cy="395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receipt or email confirmation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DD3A3-D918-427E-A9F1-5615B56338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70</a:t>
            </a:r>
          </a:p>
        </p:txBody>
      </p:sp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7"/>
            <a:ext cx="8229600" cy="171480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dirty="0">
                <a:latin typeface="+mj-lt"/>
              </a:rPr>
              <a:t>Chapter will recruit a Georgia FCCLA </a:t>
            </a:r>
            <a:br>
              <a:rPr lang="en-US" sz="2430" b="1" dirty="0">
                <a:latin typeface="+mj-lt"/>
              </a:rPr>
            </a:br>
            <a:r>
              <a:rPr lang="en-US" sz="2430" b="1" dirty="0">
                <a:latin typeface="+mj-lt"/>
              </a:rPr>
              <a:t>Foundation Donor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– up to $100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10 points – $101 to $499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15 points – over $500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2177224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email confirmation or check sent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9139C-CF35-4524-BA97-0C1352303F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71</a:t>
            </a:r>
          </a:p>
        </p:txBody>
      </p:sp>
    </p:spTree>
    <p:extLst>
      <p:ext uri="{BB962C8B-B14F-4D97-AF65-F5344CB8AC3E}">
        <p14:creationId xmlns:p14="http://schemas.microsoft.com/office/powerpoint/2010/main" val="2974232145"/>
      </p:ext>
    </p:extLst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43282"/>
            <a:ext cx="8229600" cy="12723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collaborated with a community organization not credited in State Programs/National </a:t>
            </a:r>
            <a:r>
              <a:rPr lang="en-US" sz="2000" b="1" dirty="0">
                <a:latin typeface="+mj-lt"/>
              </a:rPr>
              <a:t>P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rograms/FCCLA week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Shape 449"/>
          <p:cNvSpPr txBox="1">
            <a:spLocks noGrp="1"/>
          </p:cNvSpPr>
          <p:nvPr>
            <p:ph type="body" idx="1"/>
          </p:nvPr>
        </p:nvSpPr>
        <p:spPr>
          <a:xfrm>
            <a:off x="381000" y="1642258"/>
            <a:ext cx="8229600" cy="3970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community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6F105-4D9D-47DA-A6B0-8375ED7755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72</a:t>
            </a:r>
          </a:p>
        </p:txBody>
      </p:sp>
    </p:spTree>
    <p:extLst>
      <p:ext uri="{BB962C8B-B14F-4D97-AF65-F5344CB8AC3E}">
        <p14:creationId xmlns:p14="http://schemas.microsoft.com/office/powerpoint/2010/main" val="2841000616"/>
      </p:ext>
    </p:extLst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381000" y="274637"/>
            <a:ext cx="8229600" cy="115565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Members presented to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community groups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presentation / 3 points max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381000" y="1773216"/>
            <a:ext cx="8229600" cy="4240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599871-4FEB-4F13-9B8B-A94071928E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73</a:t>
            </a:r>
          </a:p>
        </p:txBody>
      </p:sp>
    </p:spTree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5333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gained support from business and/or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industry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support / 3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45E5D-87F7-4A91-AA3B-85075A4151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74</a:t>
            </a:r>
          </a:p>
        </p:txBody>
      </p:sp>
    </p:spTree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9090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host</a:t>
            </a:r>
            <a:r>
              <a:rPr lang="en-US" sz="2000" b="1" dirty="0">
                <a:latin typeface="+mj-lt"/>
              </a:rPr>
              <a:t>ed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legislators or elected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officials at local event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other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+mj-lt"/>
                <a:ea typeface="Calibri"/>
                <a:cs typeface="Calibri"/>
                <a:sym typeface="Calibri"/>
              </a:rPr>
              <a:t>*Cannot already be credited in Legislative Connection state program.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1DE0F-3F4D-49DA-8F4F-D721791B61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75</a:t>
            </a:r>
          </a:p>
        </p:txBody>
      </p:sp>
    </p:spTree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xfrm>
            <a:off x="457200" y="194154"/>
            <a:ext cx="8229600" cy="127139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community </a:t>
            </a:r>
            <a:r>
              <a:rPr lang="en-US" sz="2000" b="1" dirty="0">
                <a:latin typeface="+mj-lt"/>
              </a:rPr>
              <a:t>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ctivities not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counted on scorecard in another category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3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76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457200" y="1621598"/>
            <a:ext cx="8229600" cy="3878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Articles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5EE2A-13EC-4138-94D0-B83BD76C88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76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16148</TotalTime>
  <Words>5411</Words>
  <Application>Microsoft Office PowerPoint</Application>
  <PresentationFormat>On-screen Show (4:3)</PresentationFormat>
  <Paragraphs>872</Paragraphs>
  <Slides>181</Slides>
  <Notes>148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181</vt:i4>
      </vt:variant>
    </vt:vector>
  </HeadingPairs>
  <TitlesOfParts>
    <vt:vector size="185" baseType="lpstr">
      <vt:lpstr>Aharoni</vt:lpstr>
      <vt:lpstr>Arial</vt:lpstr>
      <vt:lpstr>Calibri</vt:lpstr>
      <vt:lpstr>Office Theme</vt:lpstr>
      <vt:lpstr>Power Point Directions</vt:lpstr>
      <vt:lpstr> FCCLA HONOR ROLL  SCORECARD  February 1, 2023 – February 1, 2024</vt:lpstr>
      <vt:lpstr>February 2023</vt:lpstr>
      <vt:lpstr> FCCLA Day at the Capitol with minimum of 3 students 3 points Evidence Slide 1 </vt:lpstr>
      <vt:lpstr>Observed FCCLA Week with daily activities  1 point per activity / max 5 points Evidence Slide 2</vt:lpstr>
      <vt:lpstr>Region STAR Events Provided Judges/Room Consultants  2 points per volunteer / max 10 points Evidence Slide 3</vt:lpstr>
      <vt:lpstr>Region STAR Events Had members compete in STAR Events 5 points per event / max 50 points Evidence Slide 4</vt:lpstr>
      <vt:lpstr>Member applied for state or national scholarship 1 points per application / max 5 points Evidence Slide 5</vt:lpstr>
      <vt:lpstr>Participated in 2023 Online Proficiency Testing  3 points per member / max 15 points Evidence Slide 6</vt:lpstr>
      <vt:lpstr>March 2023</vt:lpstr>
      <vt:lpstr>State Leadership Conference Provided Judges/Room Consultants 2 points each / 10 points max Evidence Slide 7</vt:lpstr>
      <vt:lpstr> State Leadership Conference Chapter Attendance 5 points Evidence Slide 8 </vt:lpstr>
      <vt:lpstr>State Leadership Conference National Anthem Performer Application  1 point Evidence Slide 9</vt:lpstr>
      <vt:lpstr>State Leadership Conference Attendance to Region Meeting  1 point Evidence Slide 10</vt:lpstr>
      <vt:lpstr>State Leadership Conference  Provided Voting Delegate 1 point Evidence Slide 11</vt:lpstr>
      <vt:lpstr>PowerPoint Presentation</vt:lpstr>
      <vt:lpstr>PowerPoint Presentation</vt:lpstr>
      <vt:lpstr>State Leadership Conference Say Yes to FCS Signing Event  5 points Evidence Slide 14</vt:lpstr>
      <vt:lpstr>State Leadership Conference State Events 5 points per category / Max 20 points Evidence Slide 15</vt:lpstr>
      <vt:lpstr>State Leadership Conference STAR Events 2 point per category / Max 20 points Evidence Slide 16</vt:lpstr>
      <vt:lpstr>State Leadership Conference Statesman Testing 1 point per member / 10 points max Evidence Slide 17</vt:lpstr>
      <vt:lpstr>State Leadership Conference State Service Project  3 points Evidence Slide 18</vt:lpstr>
      <vt:lpstr>Adviser/Member serves as State Officer  Selection Committee Member  2 points Evidence Slide 19</vt:lpstr>
      <vt:lpstr>State Leadership Conference Recruit and Career and Trade Expo Exhibitor   10 points Evidence Slide 20</vt:lpstr>
      <vt:lpstr>State Leadership Conference Workshop Presenter  5 points Evidence Slide 21</vt:lpstr>
      <vt:lpstr>April 2023 </vt:lpstr>
      <vt:lpstr>Submitted Region Officer Application 4 points Evidence Slide 22</vt:lpstr>
      <vt:lpstr>May 2023</vt:lpstr>
      <vt:lpstr>Local Chapter Recognition Banquet 2 points  Evidence Slide 23</vt:lpstr>
      <vt:lpstr>Local Chapter Host a Future Georgia Educators Signing Event  2 points  Evidence Slide 24</vt:lpstr>
      <vt:lpstr>June 2023</vt:lpstr>
      <vt:lpstr>Attended Summer Leadership Camp 2 points per student/ max of 20 points  Evidence Slide 25</vt:lpstr>
      <vt:lpstr>July 2023</vt:lpstr>
      <vt:lpstr>National Leadership Conference 2pts per student/ max 20 points Evidence Slide 26</vt:lpstr>
      <vt:lpstr>National Leadership Conference Provided Judges/Room Consultants 2 per person / Max 10 points Evidence Slide 27</vt:lpstr>
      <vt:lpstr>National Leadership Conference Online STAR Events  5 points per event / max 15 points Evidence Slide 28</vt:lpstr>
      <vt:lpstr>National Leadership Conference STAR Events  1 points per event / max 20 points Evidence Slide 29</vt:lpstr>
      <vt:lpstr>National Leadership Conference State Meeting Attendance 5 points Evidence Slide 30</vt:lpstr>
      <vt:lpstr>August 2023</vt:lpstr>
      <vt:lpstr>Local Officer Training  5 points Evidence Slide 31</vt:lpstr>
      <vt:lpstr>Officer Training  BASIC Training at FFA-FCCLA Center or  GOLD Training at Camp John Hope 5 points Evidence Slide 32</vt:lpstr>
      <vt:lpstr>Membership Affiliation Max 40 points Evidence Slide 33</vt:lpstr>
      <vt:lpstr>Membership Bonus (Urban and Middle School Affiliation do not qualify) Max 6 points Evidence Slide 34</vt:lpstr>
      <vt:lpstr>Step One completed by all new members 3 points Evidence Slide 35</vt:lpstr>
      <vt:lpstr>All FCS students were informed about FCCLA 3 points Evidence Slide 36</vt:lpstr>
      <vt:lpstr>DISCOVER Training at one of the State Camps 5 points Evidence Slide 37</vt:lpstr>
      <vt:lpstr>Submitted Georgia FCCLA Foundation Cookbook Recipes 1 point per recipe / 10 points max Evidence Slide 38</vt:lpstr>
      <vt:lpstr>September 2023</vt:lpstr>
      <vt:lpstr>Chapter has at least 12 paid, affiliated members by October 1  5 points Evidence Slide 39</vt:lpstr>
      <vt:lpstr>Program of Work - Submitted by October 1 gafcclapow@gmail.com  5 points Evidence Slide 40</vt:lpstr>
      <vt:lpstr>Chapter Budget - Submitted by October 1 gafcclabudget@gmail.com  5 points Evidence Slide 41</vt:lpstr>
      <vt:lpstr>Chapter attends a Region Meeting held by Region Adviser – minimum of 2 students  5 points Evidence Slide 42</vt:lpstr>
      <vt:lpstr>October 2023</vt:lpstr>
      <vt:lpstr> National FCCLA Capitol Leadership 1-5 Members = 5 points 6+ members = 10 points Evidence Slide 43 </vt:lpstr>
      <vt:lpstr>Fall Rally Attendance Minimum 3 Students 5 points Evidence Slide 44</vt:lpstr>
      <vt:lpstr>Fall Rally Assumed Responsibility 2 points per responsibility / 6 points max Evidence Slide 45</vt:lpstr>
      <vt:lpstr>Fall Rally Competitions 5 points / max 30 points Evidence Slide 46</vt:lpstr>
      <vt:lpstr>November 2023</vt:lpstr>
      <vt:lpstr>Officers elected and installed by November 1  1 point Evidence Slide 47</vt:lpstr>
      <vt:lpstr>Fall Leadership Conference Attendance - Minimum 3 Students 5 points Evidence Slide 48</vt:lpstr>
      <vt:lpstr>Fall Leadership Conference Assumed Responsibility 2 points per responsibility / max 6 points Evidence Slide 49</vt:lpstr>
      <vt:lpstr>Fall Leadership Conference Competitions 3 points per event / max 15 points Evidence Slide 50a</vt:lpstr>
      <vt:lpstr>Fall Leadership Conference Competitions 3 points per event / max 15 points Evidence Slide 50b</vt:lpstr>
      <vt:lpstr>Fall Leadership Conference Competitions 3 points per event / max 15 points Evidence Slide 50c</vt:lpstr>
      <vt:lpstr>Fall Leadership Conference Competitions 3 points per event / max 15 points Evidence Slide 50d</vt:lpstr>
      <vt:lpstr>Fall Leadership Conference State Competitions 3 points per event / max 15 points Evidence Slide 50e</vt:lpstr>
      <vt:lpstr>Fall Leadership Conference Statesman Testing 1 point per member/ 10 max points Evidence Slide 51</vt:lpstr>
      <vt:lpstr>Fall Leadership Conference - Service Project 2 points Evidence Slide 52</vt:lpstr>
      <vt:lpstr>Fall Leadership Conference National Anthem Performer Application 1 point Evidence Slide 53</vt:lpstr>
      <vt:lpstr>National Fall Conference Attendance with minimum 2 students 10 points Evidence Slide 54</vt:lpstr>
      <vt:lpstr>National Fall Conference Assumed Judging/Evaluator Responsibility  2 points per responsibility / max 6 points Evidence Slide 55</vt:lpstr>
      <vt:lpstr>National Fall Conference Competitions 5 points per event / 20 points max Evidence Slide 56</vt:lpstr>
      <vt:lpstr>December 2023</vt:lpstr>
      <vt:lpstr>Japanese Exchange Application 5 points Evidence Slide 57</vt:lpstr>
      <vt:lpstr>Middle School Culinary Boot Camp Attendance 1-3 members = 5 pts 4-5 members = 10 pts Evidence Slide 58</vt:lpstr>
      <vt:lpstr>January 2024</vt:lpstr>
      <vt:lpstr>Submitted Theme Basket for  GATFACS Winter Conference Silent Auction  5 points per basket / max 10 points Evidence Slide 59</vt:lpstr>
      <vt:lpstr>State Officer Application   5 points Evidence Slide 60</vt:lpstr>
      <vt:lpstr>National Officer Candidate Application   5 points Evidence Slide 61</vt:lpstr>
      <vt:lpstr>Year-long Chapter Activities</vt:lpstr>
      <vt:lpstr>Chapter Meetings held monthly 2 points per meeting / max of 10 points Evidence Slide 62a</vt:lpstr>
      <vt:lpstr>Chapter Meetings held monthly 2 points per meeting / max of 10 points Evidence Slide 62b</vt:lpstr>
      <vt:lpstr>Chapter Meetings held monthly 2 points per meeting / max of 10 points Evidence Slide 62c</vt:lpstr>
      <vt:lpstr>Chapter Meetings held monthly 2 points per meeting / max of 10 points Evidence Slide 62d</vt:lpstr>
      <vt:lpstr>Chapter Meetings held monthly 2 points per meeting / max of 10 points Evidence Slide 62e</vt:lpstr>
      <vt:lpstr>Chapter Representative planned, prepared, and presented a workshop at Region/State/National Event  3 points per event / max 9 points Evidence Slide 63</vt:lpstr>
      <vt:lpstr>Chapter recorded activities in a Scrapbook or other Media 1 point Evidence Slide 64</vt:lpstr>
      <vt:lpstr>Chapter submitted scrapbook page to State Historian 3 points Evidence Slide 65</vt:lpstr>
      <vt:lpstr>Chapter participated in National Membership Campaign Go for the Red - Member Recognition 2 points per individual / 4 points max Evidence Slide 66</vt:lpstr>
      <vt:lpstr>Chapter participated in National Membership Campaign – Go for the Red - Chapter Recognition 4 points Evidence Slide 67</vt:lpstr>
      <vt:lpstr>Chapter participated in contest and/or initiative from National FCCLA 5 points per initiative / max 15 points Evidence Slide 68</vt:lpstr>
      <vt:lpstr>Chapter collaborated with school organization not credited in State Programs/National Programs/FCCLA week 1 point per event / 2 points max Evidence Slide 69</vt:lpstr>
      <vt:lpstr>Chapter will host or assist in hosting a FCCLA Foundation Event (an event where proceeds are given to the Georgia FCCLA Foundation) 5 points Evidence Slide 70</vt:lpstr>
      <vt:lpstr>Chapter will recruit a Georgia FCCLA  Foundation Donor 5 points – up to $100 10 points – $101 to $499 15 points – over $500 Evidence Slide 71</vt:lpstr>
      <vt:lpstr>Chapter collaborated with a community organization not credited in State Programs/National Programs/FCCLA week  1 point per event / 2 points max Evidence Slide 72</vt:lpstr>
      <vt:lpstr>Chapter Members presented to  community groups  1 point per presentation / 3 points max  Evidence Slide 73</vt:lpstr>
      <vt:lpstr>Chapter gained support from business and/or  industry 1 point per support / 3 points max Evidence Slide 74</vt:lpstr>
      <vt:lpstr>Chapter hosted legislators or elected  officials at local event  1 point per event / 2 points max Evidence Slide 75</vt:lpstr>
      <vt:lpstr>Chapter participated in community activities not  counted on scorecard in another category  1 point per event / 3 points max Evidence Slide 76</vt:lpstr>
      <vt:lpstr>Awards Applications Submitted</vt:lpstr>
      <vt:lpstr>Chapter submitted National Alumni Achievement Award application  2 points Evidence Slide 77</vt:lpstr>
      <vt:lpstr>Chapter submitted National Distinguished Service Award application 2 points Evidence Slide 78</vt:lpstr>
      <vt:lpstr>Chapter submitted National Honorary Membership Award application 2 points Evidence Slide 79</vt:lpstr>
      <vt:lpstr>Chapter submitted local media for  National Outstanding Media Award application 2 points Evidence Slide 80</vt:lpstr>
      <vt:lpstr>Chapter submitted National Public Relations  Award application 2 points  Evidence Slide 81</vt:lpstr>
      <vt:lpstr>Chapter submitted National STAR Events Volunteer Award application 2 points Evidence Slide 82</vt:lpstr>
      <vt:lpstr>Chapter submitted National Educated Adviser Award application 2 points Evidence Slide 83</vt:lpstr>
      <vt:lpstr>Chapter submitted State/National  School Administrator Award application 2 points Evidence Slide 84</vt:lpstr>
      <vt:lpstr>Chapter submitted State News  Award application 2 points Evidence Slide 85</vt:lpstr>
      <vt:lpstr>Chapter submitted State Honorary  Membership Award application 2 points Evidence Slide 86</vt:lpstr>
      <vt:lpstr>Chapter submitted  New Adviser of the Year application 2 points Evidence Slide 87</vt:lpstr>
      <vt:lpstr>Chapter submitted  Spirit of Advising application 2 points Evidence Slide 88</vt:lpstr>
      <vt:lpstr>Adviser submitted Adviser  Mentor application 2 points Evidence Slide 89</vt:lpstr>
      <vt:lpstr>Adviser submitted Master  Adviser application 2 points  Evidence Slide 90</vt:lpstr>
      <vt:lpstr>Chapter News Articles Submitted</vt:lpstr>
      <vt:lpstr>Chapter News Articles Submitted - School Paper 1 point per submission / 2 points max Evidence Slide 91a</vt:lpstr>
      <vt:lpstr>Chapter News Articles Submitted - School Paper 1 point per submission / 2 points max Evidence Slide 91b</vt:lpstr>
      <vt:lpstr>Chapter News Articles  Submitted - Local Paper 1 point per submission / 2 points max Evidence Slide 92a</vt:lpstr>
      <vt:lpstr>Chapter News Articles  Submitted - Local Paper 1 point per submission / 2 points max Evidence Slide 92b</vt:lpstr>
      <vt:lpstr>Chapter News Articles Submitted - Georgia News 1 point per submission / 2 points max Evidence Slide 93a</vt:lpstr>
      <vt:lpstr>Chapter News Articles Submitted - Georgia News 1 point per submission / 2 points max Evidence Slide 93b</vt:lpstr>
      <vt:lpstr>Chapter News Articles Submitted Chapter Newsletter 1 point per submission / 2 points max Evidence Slide 94a</vt:lpstr>
      <vt:lpstr>Chapter News Articles Submitted Chapter Newsletter 1 point per submission / 2 points max Evidence Slide 94b</vt:lpstr>
      <vt:lpstr>Chapter News Articles Submitted Georgia FCCLA Chapter Spotlight  2 point per submission / 8 points max Evidence Slide 95a</vt:lpstr>
      <vt:lpstr>Chapter News Articles Submitted Georgia FCCLA Chapter Spotlight  2 point per submission / 8 points max Evidence Slide 95b</vt:lpstr>
      <vt:lpstr>Chapter News Articles Submitted Georgia FCCLA Chapter Spotlight  2 point per submission / 8 points max Evidence Slide 95c</vt:lpstr>
      <vt:lpstr>Chapter News Articles Submitted Georgia FCCLA Chapter Spotlight  2 point per submission / 8 points max Evidence Slide 95d</vt:lpstr>
      <vt:lpstr>Chapter Arranged Publicity</vt:lpstr>
      <vt:lpstr>Chapter Arranged Publicity - Radio Program 2 points Evidence Slide 96</vt:lpstr>
      <vt:lpstr>Chapter Arranged Publicity - TV Program  2 points Evidence Slide 97</vt:lpstr>
      <vt:lpstr>Chapter Arranged Publicity - Fair booth other than Georgia National Fair (Fall Rally) 2 points Evidence Slide 97</vt:lpstr>
      <vt:lpstr>Chapter Arranged Publicity - School Exhibit 1 point Evidence Slide 99</vt:lpstr>
      <vt:lpstr>Chapter Arranged Publicity - Public Exhibit  1 point Evidence Slide 100</vt:lpstr>
      <vt:lpstr>Chapter Arranged Publicity - Video/School Broadcast  1 point Evidence Slide 101</vt:lpstr>
      <vt:lpstr>Chapter News Articles Submitted Chapter/School Website  1 point Evidence Slide 102</vt:lpstr>
      <vt:lpstr>Chapter Arranged Publicity - Bulletin Board 1 point Evidence Slide 103</vt:lpstr>
      <vt:lpstr>Chapter Arranged Publicity – Chapter T-Shirt 1 point Evidence Slide 104</vt:lpstr>
      <vt:lpstr>Chapter Arranged Publicity - Memorabilia 1 point Evidence Slide 105</vt:lpstr>
      <vt:lpstr>Chapter Arranged Publicity - Marquee 1 point Evidence Slide 106</vt:lpstr>
      <vt:lpstr>Chapter Arranged Publicity Chapter Facebook Page 2 points Evidence Slide 107</vt:lpstr>
      <vt:lpstr>Chapter Arranged Publicity Chapter Instagram Account 2 points Evidence Slide 108</vt:lpstr>
      <vt:lpstr>Chapter Arranged Publicity Social Media Other 2 points Evidence Slide 109</vt:lpstr>
      <vt:lpstr>Chapter Arranged Publicity – Other (includes Twitter, Snapchat, TikTok)   2 points Evidence Slide 110</vt:lpstr>
      <vt:lpstr>Chapter Contributions</vt:lpstr>
      <vt:lpstr>Chapter Contributions Maximum 36 points (see scorecard for breakdown) Evidence Slide 111</vt:lpstr>
      <vt:lpstr>State Programs</vt:lpstr>
      <vt:lpstr>PowerPoint Presentation</vt:lpstr>
      <vt:lpstr>PowerPoint Presentation</vt:lpstr>
      <vt:lpstr>State Programs Maximum 6 points (see scorecard for breakdown) Evidence Slide 113</vt:lpstr>
      <vt:lpstr>State Membership Campaign 4 points Evidence Slide 114</vt:lpstr>
      <vt:lpstr>National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Adviser Leadership</vt:lpstr>
      <vt:lpstr>Adviser Lesson Plans integrated FCCLA  into FACS classes 3 points per lesson / 6 points max Evidence Slide 124a</vt:lpstr>
      <vt:lpstr>Adviser Lesson Plans integrated FCCLA  into FACS classes 3 points per lesson / 6 points max Evidence Slide 124b</vt:lpstr>
      <vt:lpstr>Adviser participated in Adviser-to-Adviser program by mentoring another adviser 2 points per mentored / 4 points max Evidence Slide 125</vt:lpstr>
      <vt:lpstr>Adviser currently has state/region/national officer 5 points per officer / 15 points max Evidence Slide 126</vt:lpstr>
      <vt:lpstr>Adviser serves as Region Adviser 5 points Evidence Slide 127</vt:lpstr>
      <vt:lpstr>Adviser serves on the Georgia FCCLA Board of Directors 5 points Evidence Slide 128</vt:lpstr>
      <vt:lpstr>Adviser previously received Master Adviser recognition  2 points per adviser Evidence Slide 129</vt:lpstr>
      <vt:lpstr>Adviser previously received Adviser Mentor recognition  2 points per adviser Evidence Slide 130</vt:lpstr>
      <vt:lpstr>Adviser serves as a Georgia FCCLA Consultant 5 points Evidence Slide 131</vt:lpstr>
      <vt:lpstr>Adviser attended National FCCLA Chapter  Adviser Summit 5 points Evidence Slide 132</vt:lpstr>
      <vt:lpstr>Adviser previously completed National FCCLA Adviser Academy  2 points per course / 4 points max Evidence Slide 133</vt:lpstr>
      <vt:lpstr>Adviser currently enrolled in National FCCLA Adviser Academy  5 points Evidence Slide 134</vt:lpstr>
      <vt:lpstr>Adviser presented a workshop or roundtable related to FCCLA at a Professional Conference (GATFACS, GACTE, National Leadership Conference, etc.)  5 points each / max of 20 points Evidence Slide 135</vt:lpstr>
      <vt:lpstr>Alumni &amp; Associates</vt:lpstr>
      <vt:lpstr>Adviser is Paid Member of National FCCLA  Alumni and Associates 2 points per adviser Evidence Slide 136</vt:lpstr>
      <vt:lpstr>Adviser is Paid Member of Georgia FCCLA  Alumni and Associates 5 points per adviser Evidence Slide 137</vt:lpstr>
      <vt:lpstr>Adviser organized and maintained local A &amp; A chapter  with minimum of 5 members 5 points Evidence Slide 138</vt:lpstr>
      <vt:lpstr>Adviser affiliated 3 graduating seniors to Georgia A&amp;A  for 1/2 price 5 points Evidence Slide 139</vt:lpstr>
      <vt:lpstr>TOTAL</vt:lpstr>
      <vt:lpstr>TOTAL Honorable Mention:  150-224 points Honor Roll: 225-299 points Honor Roll with Distinction: 300+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FCCLA HONOR ROLL  SCORECARD  February 2, 2016 - February 1, 2017</dc:title>
  <dc:creator>Owner</dc:creator>
  <cp:lastModifiedBy>Douglas Youngblood</cp:lastModifiedBy>
  <cp:revision>153</cp:revision>
  <dcterms:modified xsi:type="dcterms:W3CDTF">2023-05-16T12:09:44Z</dcterms:modified>
</cp:coreProperties>
</file>