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06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08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10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112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16.xml" ContentType="application/vnd.openxmlformats-officedocument.presentationml.notesSlide+xml"/>
  <Override PartName="/ppt/notesSlides/notesSlide117.xml" ContentType="application/vnd.openxmlformats-officedocument.presentationml.notesSlide+xml"/>
  <Override PartName="/ppt/notesSlides/notesSlide118.xml" ContentType="application/vnd.openxmlformats-officedocument.presentationml.notesSlide+xml"/>
  <Override PartName="/ppt/notesSlides/notesSlide119.xml" ContentType="application/vnd.openxmlformats-officedocument.presentationml.notesSlide+xml"/>
  <Override PartName="/ppt/notesSlides/notesSlide120.xml" ContentType="application/vnd.openxmlformats-officedocument.presentationml.notesSlide+xml"/>
  <Override PartName="/ppt/notesSlides/notesSlide121.xml" ContentType="application/vnd.openxmlformats-officedocument.presentationml.notesSlide+xml"/>
  <Override PartName="/ppt/notesSlides/notesSlide122.xml" ContentType="application/vnd.openxmlformats-officedocument.presentationml.notesSlide+xml"/>
  <Override PartName="/ppt/notesSlides/notesSlide123.xml" ContentType="application/vnd.openxmlformats-officedocument.presentationml.notesSlide+xml"/>
  <Override PartName="/ppt/notesSlides/notesSlide124.xml" ContentType="application/vnd.openxmlformats-officedocument.presentationml.notesSlide+xml"/>
  <Override PartName="/ppt/notesSlides/notesSlide125.xml" ContentType="application/vnd.openxmlformats-officedocument.presentationml.notesSlide+xml"/>
  <Override PartName="/ppt/notesSlides/notesSlide126.xml" ContentType="application/vnd.openxmlformats-officedocument.presentationml.notesSlide+xml"/>
  <Override PartName="/ppt/notesSlides/notesSlide127.xml" ContentType="application/vnd.openxmlformats-officedocument.presentationml.notesSlide+xml"/>
  <Override PartName="/ppt/notesSlides/notesSlide128.xml" ContentType="application/vnd.openxmlformats-officedocument.presentationml.notesSlide+xml"/>
  <Override PartName="/ppt/notesSlides/notesSlide129.xml" ContentType="application/vnd.openxmlformats-officedocument.presentationml.notesSlide+xml"/>
  <Override PartName="/ppt/notesSlides/notesSlide130.xml" ContentType="application/vnd.openxmlformats-officedocument.presentationml.notesSlide+xml"/>
  <Override PartName="/ppt/notesSlides/notesSlide131.xml" ContentType="application/vnd.openxmlformats-officedocument.presentationml.notesSlide+xml"/>
  <Override PartName="/ppt/notesSlides/notesSlide132.xml" ContentType="application/vnd.openxmlformats-officedocument.presentationml.notesSlide+xml"/>
  <Override PartName="/ppt/notesSlides/notesSlide133.xml" ContentType="application/vnd.openxmlformats-officedocument.presentationml.notesSlide+xml"/>
  <Override PartName="/ppt/notesSlides/notesSlide134.xml" ContentType="application/vnd.openxmlformats-officedocument.presentationml.notesSlide+xml"/>
  <Override PartName="/ppt/notesSlides/notesSlide135.xml" ContentType="application/vnd.openxmlformats-officedocument.presentationml.notesSlide+xml"/>
  <Override PartName="/ppt/notesSlides/notesSlide136.xml" ContentType="application/vnd.openxmlformats-officedocument.presentationml.notesSlide+xml"/>
  <Override PartName="/ppt/notesSlides/notesSlide137.xml" ContentType="application/vnd.openxmlformats-officedocument.presentationml.notesSlide+xml"/>
  <Override PartName="/ppt/notesSlides/notesSlide138.xml" ContentType="application/vnd.openxmlformats-officedocument.presentationml.notesSlide+xml"/>
  <Override PartName="/ppt/notesSlides/notesSlide139.xml" ContentType="application/vnd.openxmlformats-officedocument.presentationml.notesSlide+xml"/>
  <Override PartName="/ppt/notesSlides/notesSlide140.xml" ContentType="application/vnd.openxmlformats-officedocument.presentationml.notesSlide+xml"/>
  <Override PartName="/ppt/notesSlides/notesSlide141.xml" ContentType="application/vnd.openxmlformats-officedocument.presentationml.notesSlide+xml"/>
  <Override PartName="/ppt/notesSlides/notesSlide142.xml" ContentType="application/vnd.openxmlformats-officedocument.presentationml.notesSlide+xml"/>
  <Override PartName="/ppt/notesSlides/notesSlide143.xml" ContentType="application/vnd.openxmlformats-officedocument.presentationml.notesSlide+xml"/>
  <Override PartName="/ppt/notesSlides/notesSlide144.xml" ContentType="application/vnd.openxmlformats-officedocument.presentationml.notesSlide+xml"/>
  <Override PartName="/ppt/notesSlides/notesSlide145.xml" ContentType="application/vnd.openxmlformats-officedocument.presentationml.notesSlide+xml"/>
  <Override PartName="/ppt/notesSlides/notesSlide146.xml" ContentType="application/vnd.openxmlformats-officedocument.presentationml.notesSlide+xml"/>
  <Override PartName="/ppt/notesSlides/notesSlide147.xml" ContentType="application/vnd.openxmlformats-officedocument.presentationml.notesSlide+xml"/>
  <Override PartName="/ppt/notesSlides/notesSlide14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183"/>
  </p:notesMasterIdLst>
  <p:handoutMasterIdLst>
    <p:handoutMasterId r:id="rId184"/>
  </p:handoutMasterIdLst>
  <p:sldIdLst>
    <p:sldId id="429" r:id="rId2"/>
    <p:sldId id="256" r:id="rId3"/>
    <p:sldId id="364" r:id="rId4"/>
    <p:sldId id="257" r:id="rId5"/>
    <p:sldId id="259" r:id="rId6"/>
    <p:sldId id="470" r:id="rId7"/>
    <p:sldId id="471" r:id="rId8"/>
    <p:sldId id="472" r:id="rId9"/>
    <p:sldId id="260" r:id="rId10"/>
    <p:sldId id="366" r:id="rId11"/>
    <p:sldId id="261" r:id="rId12"/>
    <p:sldId id="262" r:id="rId13"/>
    <p:sldId id="491" r:id="rId14"/>
    <p:sldId id="496" r:id="rId15"/>
    <p:sldId id="367" r:id="rId16"/>
    <p:sldId id="500" r:id="rId17"/>
    <p:sldId id="503" r:id="rId18"/>
    <p:sldId id="265" r:id="rId19"/>
    <p:sldId id="504" r:id="rId20"/>
    <p:sldId id="499" r:id="rId21"/>
    <p:sldId id="266" r:id="rId22"/>
    <p:sldId id="368" r:id="rId23"/>
    <p:sldId id="473" r:id="rId24"/>
    <p:sldId id="507" r:id="rId25"/>
    <p:sldId id="508" r:id="rId26"/>
    <p:sldId id="369" r:id="rId27"/>
    <p:sldId id="449" r:id="rId28"/>
    <p:sldId id="371" r:id="rId29"/>
    <p:sldId id="268" r:id="rId30"/>
    <p:sldId id="509" r:id="rId31"/>
    <p:sldId id="372" r:id="rId32"/>
    <p:sldId id="373" r:id="rId33"/>
    <p:sldId id="374" r:id="rId34"/>
    <p:sldId id="467" r:id="rId35"/>
    <p:sldId id="272" r:id="rId36"/>
    <p:sldId id="273" r:id="rId37"/>
    <p:sldId id="497" r:id="rId38"/>
    <p:sldId id="274" r:id="rId39"/>
    <p:sldId id="375" r:id="rId40"/>
    <p:sldId id="275" r:id="rId41"/>
    <p:sldId id="276" r:id="rId42"/>
    <p:sldId id="277" r:id="rId43"/>
    <p:sldId id="279" r:id="rId44"/>
    <p:sldId id="462" r:id="rId45"/>
    <p:sldId id="463" r:id="rId46"/>
    <p:sldId id="286" r:id="rId47"/>
    <p:sldId id="498" r:id="rId48"/>
    <p:sldId id="377" r:id="rId49"/>
    <p:sldId id="281" r:id="rId50"/>
    <p:sldId id="465" r:id="rId51"/>
    <p:sldId id="282" r:id="rId52"/>
    <p:sldId id="466" r:id="rId53"/>
    <p:sldId id="501" r:id="rId54"/>
    <p:sldId id="293" r:id="rId55"/>
    <p:sldId id="378" r:id="rId56"/>
    <p:sldId id="294" r:id="rId57"/>
    <p:sldId id="295" r:id="rId58"/>
    <p:sldId id="379" r:id="rId59"/>
    <p:sldId id="285" r:id="rId60"/>
    <p:sldId id="468" r:id="rId61"/>
    <p:sldId id="287" r:id="rId62"/>
    <p:sldId id="288" r:id="rId63"/>
    <p:sldId id="474" r:id="rId64"/>
    <p:sldId id="475" r:id="rId65"/>
    <p:sldId id="494" r:id="rId66"/>
    <p:sldId id="493" r:id="rId67"/>
    <p:sldId id="289" r:id="rId68"/>
    <p:sldId id="469" r:id="rId69"/>
    <p:sldId id="492" r:id="rId70"/>
    <p:sldId id="297" r:id="rId71"/>
    <p:sldId id="298" r:id="rId72"/>
    <p:sldId id="299" r:id="rId73"/>
    <p:sldId id="380" r:id="rId74"/>
    <p:sldId id="450" r:id="rId75"/>
    <p:sldId id="486" r:id="rId76"/>
    <p:sldId id="381" r:id="rId77"/>
    <p:sldId id="302" r:id="rId78"/>
    <p:sldId id="303" r:id="rId79"/>
    <p:sldId id="451" r:id="rId80"/>
    <p:sldId id="383" r:id="rId81"/>
    <p:sldId id="307" r:id="rId82"/>
    <p:sldId id="511" r:id="rId83"/>
    <p:sldId id="512" r:id="rId84"/>
    <p:sldId id="513" r:id="rId85"/>
    <p:sldId id="514" r:id="rId86"/>
    <p:sldId id="309" r:id="rId87"/>
    <p:sldId id="310" r:id="rId88"/>
    <p:sldId id="311" r:id="rId89"/>
    <p:sldId id="315" r:id="rId90"/>
    <p:sldId id="388" r:id="rId91"/>
    <p:sldId id="316" r:id="rId92"/>
    <p:sldId id="477" r:id="rId93"/>
    <p:sldId id="317" r:id="rId94"/>
    <p:sldId id="452" r:id="rId95"/>
    <p:sldId id="389" r:id="rId96"/>
    <p:sldId id="323" r:id="rId97"/>
    <p:sldId id="324" r:id="rId98"/>
    <p:sldId id="325" r:id="rId99"/>
    <p:sldId id="326" r:id="rId100"/>
    <p:sldId id="391" r:id="rId101"/>
    <p:sldId id="320" r:id="rId102"/>
    <p:sldId id="392" r:id="rId103"/>
    <p:sldId id="393" r:id="rId104"/>
    <p:sldId id="321" r:id="rId105"/>
    <p:sldId id="319" r:id="rId106"/>
    <p:sldId id="398" r:id="rId107"/>
    <p:sldId id="478" r:id="rId108"/>
    <p:sldId id="390" r:id="rId109"/>
    <p:sldId id="394" r:id="rId110"/>
    <p:sldId id="397" r:id="rId111"/>
    <p:sldId id="396" r:id="rId112"/>
    <p:sldId id="506" r:id="rId113"/>
    <p:sldId id="505" r:id="rId114"/>
    <p:sldId id="395" r:id="rId115"/>
    <p:sldId id="400" r:id="rId116"/>
    <p:sldId id="327" r:id="rId117"/>
    <p:sldId id="401" r:id="rId118"/>
    <p:sldId id="328" r:id="rId119"/>
    <p:sldId id="402" r:id="rId120"/>
    <p:sldId id="329" r:id="rId121"/>
    <p:sldId id="403" r:id="rId122"/>
    <p:sldId id="331" r:id="rId123"/>
    <p:sldId id="405" r:id="rId124"/>
    <p:sldId id="333" r:id="rId125"/>
    <p:sldId id="406" r:id="rId126"/>
    <p:sldId id="408" r:id="rId127"/>
    <p:sldId id="407" r:id="rId128"/>
    <p:sldId id="413" r:id="rId129"/>
    <p:sldId id="335" r:id="rId130"/>
    <p:sldId id="336" r:id="rId131"/>
    <p:sldId id="337" r:id="rId132"/>
    <p:sldId id="338" r:id="rId133"/>
    <p:sldId id="339" r:id="rId134"/>
    <p:sldId id="340" r:id="rId135"/>
    <p:sldId id="332" r:id="rId136"/>
    <p:sldId id="342" r:id="rId137"/>
    <p:sldId id="343" r:id="rId138"/>
    <p:sldId id="344" r:id="rId139"/>
    <p:sldId id="345" r:id="rId140"/>
    <p:sldId id="346" r:id="rId141"/>
    <p:sldId id="414" r:id="rId142"/>
    <p:sldId id="487" r:id="rId143"/>
    <p:sldId id="410" r:id="rId144"/>
    <p:sldId id="416" r:id="rId145"/>
    <p:sldId id="347" r:id="rId146"/>
    <p:sldId id="417" r:id="rId147"/>
    <p:sldId id="440" r:id="rId148"/>
    <p:sldId id="441" r:id="rId149"/>
    <p:sldId id="322" r:id="rId150"/>
    <p:sldId id="308" r:id="rId151"/>
    <p:sldId id="418" r:id="rId152"/>
    <p:sldId id="454" r:id="rId153"/>
    <p:sldId id="455" r:id="rId154"/>
    <p:sldId id="456" r:id="rId155"/>
    <p:sldId id="457" r:id="rId156"/>
    <p:sldId id="458" r:id="rId157"/>
    <p:sldId id="459" r:id="rId158"/>
    <p:sldId id="460" r:id="rId159"/>
    <p:sldId id="461" r:id="rId160"/>
    <p:sldId id="448" r:id="rId161"/>
    <p:sldId id="420" r:id="rId162"/>
    <p:sldId id="356" r:id="rId163"/>
    <p:sldId id="421" r:id="rId164"/>
    <p:sldId id="419" r:id="rId165"/>
    <p:sldId id="359" r:id="rId166"/>
    <p:sldId id="479" r:id="rId167"/>
    <p:sldId id="488" r:id="rId168"/>
    <p:sldId id="489" r:id="rId169"/>
    <p:sldId id="490" r:id="rId170"/>
    <p:sldId id="481" r:id="rId171"/>
    <p:sldId id="482" r:id="rId172"/>
    <p:sldId id="483" r:id="rId173"/>
    <p:sldId id="510" r:id="rId174"/>
    <p:sldId id="502" r:id="rId175"/>
    <p:sldId id="484" r:id="rId176"/>
    <p:sldId id="361" r:id="rId177"/>
    <p:sldId id="485" r:id="rId178"/>
    <p:sldId id="362" r:id="rId179"/>
    <p:sldId id="363" r:id="rId180"/>
    <p:sldId id="422" r:id="rId181"/>
    <p:sldId id="423" r:id="rId18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F0F0"/>
    <a:srgbClr val="FF00FF"/>
    <a:srgbClr val="00FFCC"/>
    <a:srgbClr val="FABF8E"/>
    <a:srgbClr val="B2A0C7"/>
    <a:srgbClr val="CC99FF"/>
    <a:srgbClr val="800080"/>
    <a:srgbClr val="FFFF99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20249D4-891C-4AB6-80BF-75A228FB1CFA}">
  <a:tblStyle styleId="{420249D4-891C-4AB6-80BF-75A228FB1CFA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8ECF4"/>
          </a:solidFill>
        </a:fill>
      </a:tcStyle>
    </a:wholeTbl>
    <a:band1H>
      <a:tcStyle>
        <a:tcBdr/>
        <a:fill>
          <a:solidFill>
            <a:srgbClr val="CFD7E7"/>
          </a:solidFill>
        </a:fill>
      </a:tcStyle>
    </a:band1H>
    <a:band1V>
      <a:tcStyle>
        <a:tcBdr/>
        <a:fill>
          <a:solidFill>
            <a:srgbClr val="CFD7E7"/>
          </a:solidFill>
        </a:fill>
      </a:tcStyle>
    </a:band1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89" autoAdjust="0"/>
    <p:restoredTop sz="94434" autoAdjust="0"/>
  </p:normalViewPr>
  <p:slideViewPr>
    <p:cSldViewPr snapToGrid="0">
      <p:cViewPr varScale="1">
        <p:scale>
          <a:sx n="63" d="100"/>
          <a:sy n="63" d="100"/>
        </p:scale>
        <p:origin x="117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36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slide" Target="slides/slide158.xml"/><Relationship Id="rId175" Type="http://schemas.openxmlformats.org/officeDocument/2006/relationships/slide" Target="slides/slide174.xml"/><Relationship Id="rId170" Type="http://schemas.openxmlformats.org/officeDocument/2006/relationships/slide" Target="slides/slide169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65" Type="http://schemas.openxmlformats.org/officeDocument/2006/relationships/slide" Target="slides/slide164.xml"/><Relationship Id="rId181" Type="http://schemas.openxmlformats.org/officeDocument/2006/relationships/slide" Target="slides/slide180.xml"/><Relationship Id="rId186" Type="http://schemas.openxmlformats.org/officeDocument/2006/relationships/viewProps" Target="view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71" Type="http://schemas.openxmlformats.org/officeDocument/2006/relationships/slide" Target="slides/slide170.xml"/><Relationship Id="rId176" Type="http://schemas.openxmlformats.org/officeDocument/2006/relationships/slide" Target="slides/slide175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82" Type="http://schemas.openxmlformats.org/officeDocument/2006/relationships/slide" Target="slides/slide181.xml"/><Relationship Id="rId187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72" Type="http://schemas.openxmlformats.org/officeDocument/2006/relationships/slide" Target="slides/slide17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Evidence Event Slide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32E061-3799-49C6-A6B2-F52EBE06BFF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C8C53-A99D-4679-9F6E-7297D4699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40256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77767245"/>
      </p:ext>
    </p:extLst>
  </p:cSld>
  <p:clrMap bg1="lt1" tx1="dk1" bg2="dk2" tx2="lt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9.xml"/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1.xml"/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2.xml"/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3.xml"/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1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0.xml"/><Relationship Id="rId1" Type="http://schemas.openxmlformats.org/officeDocument/2006/relationships/notesMaster" Target="../notesMasters/notesMaster1.xml"/></Relationships>
</file>

<file path=ppt/notesSlides/_rels/notesSlide1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2.xml"/><Relationship Id="rId1" Type="http://schemas.openxmlformats.org/officeDocument/2006/relationships/notesMaster" Target="../notesMasters/notesMaster1.xml"/></Relationships>
</file>

<file path=ppt/notesSlides/_rels/notesSlide1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3.xml"/><Relationship Id="rId1" Type="http://schemas.openxmlformats.org/officeDocument/2006/relationships/notesMaster" Target="../notesMasters/notesMaster1.xml"/></Relationships>
</file>

<file path=ppt/notesSlides/_rels/notesSlide1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4.xml"/><Relationship Id="rId1" Type="http://schemas.openxmlformats.org/officeDocument/2006/relationships/notesMaster" Target="../notesMasters/notesMaster1.xml"/></Relationships>
</file>

<file path=ppt/notesSlides/_rels/notesSlide1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5.xml"/><Relationship Id="rId1" Type="http://schemas.openxmlformats.org/officeDocument/2006/relationships/notesMaster" Target="../notesMasters/notesMaster1.xml"/></Relationships>
</file>

<file path=ppt/notesSlides/_rels/notesSlide1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6.xml"/><Relationship Id="rId1" Type="http://schemas.openxmlformats.org/officeDocument/2006/relationships/notesMaster" Target="../notesMasters/notesMaster1.xml"/></Relationships>
</file>

<file path=ppt/notesSlides/_rels/notesSlide1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7.xml"/><Relationship Id="rId1" Type="http://schemas.openxmlformats.org/officeDocument/2006/relationships/notesMaster" Target="../notesMasters/notesMaster1.xml"/></Relationships>
</file>

<file path=ppt/notesSlides/_rels/notesSlide1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8.xml"/><Relationship Id="rId1" Type="http://schemas.openxmlformats.org/officeDocument/2006/relationships/notesMaster" Target="../notesMasters/notesMaster1.xml"/></Relationships>
</file>

<file path=ppt/notesSlides/_rels/notesSlide1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9.xml"/><Relationship Id="rId1" Type="http://schemas.openxmlformats.org/officeDocument/2006/relationships/notesMaster" Target="../notesMasters/notesMaster1.xml"/></Relationships>
</file>

<file path=ppt/notesSlides/_rels/notesSlide1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1.xml"/><Relationship Id="rId1" Type="http://schemas.openxmlformats.org/officeDocument/2006/relationships/notesMaster" Target="../notesMasters/notesMaster1.xml"/></Relationships>
</file>

<file path=ppt/notesSlides/_rels/notesSlide1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2.xml"/><Relationship Id="rId1" Type="http://schemas.openxmlformats.org/officeDocument/2006/relationships/notesMaster" Target="../notesMasters/notesMaster1.xml"/></Relationships>
</file>

<file path=ppt/notesSlides/_rels/notesSlide1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3.xml"/><Relationship Id="rId1" Type="http://schemas.openxmlformats.org/officeDocument/2006/relationships/notesMaster" Target="../notesMasters/notesMaster1.xml"/></Relationships>
</file>

<file path=ppt/notesSlides/_rels/notesSlide1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4.xml"/><Relationship Id="rId1" Type="http://schemas.openxmlformats.org/officeDocument/2006/relationships/notesMaster" Target="../notesMasters/notesMaster1.xml"/></Relationships>
</file>

<file path=ppt/notesSlides/_rels/notesSlide1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6.xml"/><Relationship Id="rId1" Type="http://schemas.openxmlformats.org/officeDocument/2006/relationships/notesMaster" Target="../notesMasters/notesMaster1.xml"/></Relationships>
</file>

<file path=ppt/notesSlides/_rels/notesSlide1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7.xml"/><Relationship Id="rId1" Type="http://schemas.openxmlformats.org/officeDocument/2006/relationships/notesMaster" Target="../notesMasters/notesMaster1.xml"/></Relationships>
</file>

<file path=ppt/notesSlides/_rels/notesSlide1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8.xml"/><Relationship Id="rId1" Type="http://schemas.openxmlformats.org/officeDocument/2006/relationships/notesMaster" Target="../notesMasters/notesMaster1.xml"/></Relationships>
</file>

<file path=ppt/notesSlides/_rels/notesSlide1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9.xml"/><Relationship Id="rId1" Type="http://schemas.openxmlformats.org/officeDocument/2006/relationships/notesMaster" Target="../notesMasters/notesMaster1.xml"/></Relationships>
</file>

<file path=ppt/notesSlides/_rels/notesSlide1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272913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19218703"/>
      </p:ext>
    </p:extLst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Shape 4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4" name="Shape 46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8176946"/>
      </p:ext>
    </p:extLst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Shape 5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2" name="Shape 51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6828543"/>
      </p:ext>
    </p:extLst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Shape 5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2" name="Shape 51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59943549"/>
      </p:ext>
    </p:extLst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Shape 5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8" name="Shape 51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04201745"/>
      </p:ext>
    </p:extLst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Shape 5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8" name="Shape 51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95284212"/>
      </p:ext>
    </p:extLst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Shape 5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4" name="Shape 5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72638178"/>
      </p:ext>
    </p:extLst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Shape 5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4" name="Shape 5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2394973"/>
      </p:ext>
    </p:extLst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Shape 5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6" name="Shape 5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22706727"/>
      </p:ext>
    </p:extLst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Shape 5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6" name="Shape 5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36028788"/>
      </p:ext>
    </p:extLst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Shape 5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8" name="Shape 54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806013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9567447"/>
      </p:ext>
    </p:extLst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Shape 5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8" name="Shape 54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62733369"/>
      </p:ext>
    </p:extLst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Shape 5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8" name="Shape 54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40185743"/>
      </p:ext>
    </p:extLst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Shape 5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8" name="Shape 54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08448172"/>
      </p:ext>
    </p:extLst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Shape 5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0" name="Shape 56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28826278"/>
      </p:ext>
    </p:extLst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Shape 5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6" name="Shape 5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39826578"/>
      </p:ext>
    </p:extLst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Shape 5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2" name="Shape 57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91722842"/>
      </p:ext>
    </p:extLst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Shape 5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8" name="Shape 57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86324754"/>
      </p:ext>
    </p:extLst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" name="Shape 5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84" name="Shape 5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73652153"/>
      </p:ext>
    </p:extLst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Shape 5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0" name="Shape 59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3048800"/>
      </p:ext>
    </p:extLst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Shape 5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2" name="Shape 5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317179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46322315"/>
      </p:ext>
    </p:extLst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" name="Shape 6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02" name="Shape 6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42197703"/>
      </p:ext>
    </p:extLst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Shape 6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08" name="Shape 6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39106578"/>
      </p:ext>
    </p:extLst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Shape 6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14" name="Shape 61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42613407"/>
      </p:ext>
    </p:extLst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Shape 6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20" name="Shape 6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94849159"/>
      </p:ext>
    </p:extLst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Shape 6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26" name="Shape 6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4945619"/>
      </p:ext>
    </p:extLst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Shape 6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26" name="Shape 6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23471467"/>
      </p:ext>
    </p:extLst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Shape 6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26" name="Shape 6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0094994"/>
      </p:ext>
    </p:extLst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Shape 6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26" name="Shape 6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5730226"/>
      </p:ext>
    </p:extLst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Shape 6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32" name="Shape 6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30697443"/>
      </p:ext>
    </p:extLst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Shape 4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82" name="Shape 4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764876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47809866"/>
      </p:ext>
    </p:extLst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Shape 3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8" name="Shape 3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6893478"/>
      </p:ext>
    </p:extLst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Shape 6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89" name="Shape 6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85010171"/>
      </p:ext>
    </p:extLst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Shape 6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89" name="Shape 6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31109368"/>
      </p:ext>
    </p:extLst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Shape 6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89" name="Shape 6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38964914"/>
      </p:ext>
    </p:extLst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" name="Shape 7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07" name="Shape 7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09438393"/>
      </p:ext>
    </p:extLst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" name="Shape 7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07" name="Shape 7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65227955"/>
      </p:ext>
    </p:extLst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" name="Shape 7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07" name="Shape 7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11440354"/>
      </p:ext>
    </p:extLst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" name="Shape 7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07" name="Shape 7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85926209"/>
      </p:ext>
    </p:extLst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" name="Shape 7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07" name="Shape 7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1345543"/>
      </p:ext>
    </p:extLst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" name="Shape 7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07" name="Shape 7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47847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1" name="Shape 2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21786902"/>
      </p:ext>
    </p:extLst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" name="Shape 7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07" name="Shape 7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940319"/>
      </p:ext>
    </p:extLst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" name="Shape 7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07" name="Shape 7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02854823"/>
      </p:ext>
    </p:extLst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" name="Shape 7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07" name="Shape 7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56200846"/>
      </p:ext>
    </p:extLst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" name="Shape 7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07" name="Shape 7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01337598"/>
      </p:ext>
    </p:extLst>
  </p:cSld>
  <p:clrMapOvr>
    <a:masterClrMapping/>
  </p:clrMapOvr>
</p:notes>
</file>

<file path=ppt/notesSlides/notesSlide1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" name="Shape 7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19" name="Shape 71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04901723"/>
      </p:ext>
    </p:extLst>
  </p:cSld>
  <p:clrMapOvr>
    <a:masterClrMapping/>
  </p:clrMapOvr>
</p:notes>
</file>

<file path=ppt/notesSlides/notesSlide1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" name="Shape 7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19" name="Shape 71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27353124"/>
      </p:ext>
    </p:extLst>
  </p:cSld>
  <p:clrMapOvr>
    <a:masterClrMapping/>
  </p:clrMapOvr>
</p:notes>
</file>

<file path=ppt/notesSlides/notesSlide1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" name="Shape 7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25" name="Shape 7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82272613"/>
      </p:ext>
    </p:extLst>
  </p:cSld>
  <p:clrMapOvr>
    <a:masterClrMapping/>
  </p:clrMapOvr>
</p:notes>
</file>

<file path=ppt/notesSlides/notesSlide1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Shape 7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31" name="Shape 7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09086723"/>
      </p:ext>
    </p:extLst>
  </p:cSld>
  <p:clrMapOvr>
    <a:masterClrMapping/>
  </p:clrMapOvr>
</p:notes>
</file>

<file path=ppt/notesSlides/notesSlide1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Shape 7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31" name="Shape 7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651565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1" name="Shape 2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528468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208797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76151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042631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95861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772975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842194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979963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9216446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4051404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Shape 4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34" name="Shape 43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9197621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6383020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6243830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427534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1207098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9" name="Shape 17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00676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4842928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5" name="Shape 18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536585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5" name="Shape 18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3302203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1" name="Shape 1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7783045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7" name="Shape 19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2293235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987879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9" name="Shape 20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1671063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2" name="Shape 22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7643081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9571878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3746586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5853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561145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53765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5" name="Shape 23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7728681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5" name="Shape 23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502614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1" name="Shape 2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7894566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9" name="Shape 25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679453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8" name="Shape 3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9725527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8" name="Shape 3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8005788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4" name="Shape 31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1215159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Shape 3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0" name="Shape 3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8268840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9" name="Shape 25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708798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09434638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9288968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1" name="Shape 2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32338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7" name="Shape 27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2872420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7" name="Shape 27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3381408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7" name="Shape 27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66078443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7" name="Shape 27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7221493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7" name="Shape 27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10054184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3" name="Shape 2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02033257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5" name="Shape 2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63650833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5" name="Shape 2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641597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2094603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2" name="Shape 3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3161692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8" name="Shape 3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32941417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4" name="Shape 3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84832433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0" name="Shape 35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86617739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0" name="Shape 35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60616030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2" name="Shape 36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1016900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Shape 3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8" name="Shape 36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37364059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Shape 3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8" name="Shape 36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1659933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2" name="Shape 3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12688739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2" name="Shape 3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879354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56455857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2" name="Shape 3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64753531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2" name="Shape 3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07077234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2" name="Shape 3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9399915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Shape 4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04" name="Shape 4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11358530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Shape 4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10" name="Shape 41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1306339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Shape 4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16" name="Shape 4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0722702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Shape 4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0" name="Shape 44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06360216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Shape 4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0" name="Shape 44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29242460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Shape 4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6" name="Shape 4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4218026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Shape 4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6" name="Shape 4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997523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160362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Shape 4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52" name="Shape 45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1246310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Shape 4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52" name="Shape 45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0033984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Shape 4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52" name="Shape 45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72601957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Shape 4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88" name="Shape 4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69010597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Shape 4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94" name="Shape 4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74617593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Shape 4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0" name="Shape 50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91870465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Shape 5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6" name="Shape 5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49254460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Shape 4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0" name="Shape 4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84860218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Shape 4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0" name="Shape 4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71284852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Shape 4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0" name="Shape 4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84810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484790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Shape 4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6" name="Shape 4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22689051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Shape 4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4" name="Shape 46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57307465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Shape 4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4" name="Shape 46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07500931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Shape 4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4" name="Shape 46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68918276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Shape 4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0" name="Shape 4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16788783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Shape 4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4" name="Shape 46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93193511"/>
      </p:ext>
    </p:extLst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Shape 4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4" name="Shape 46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97052859"/>
      </p:ext>
    </p:extLst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Shape 4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4" name="Shape 46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53013571"/>
      </p:ext>
    </p:extLst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Shape 4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4" name="Shape 46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15087558"/>
      </p:ext>
    </p:extLst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Shape 4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4" name="Shape 46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03237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hyperlink" Target="https://fcclainc.org/lead/advisers/awards" TargetMode="External"/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hyperlink" Target="https://fcclainc.org/lead/advisers/awards" TargetMode="External"/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3" Type="http://schemas.openxmlformats.org/officeDocument/2006/relationships/hyperlink" Target="https://fcclainc.org/lead/advisers/awards" TargetMode="External"/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3" Type="http://schemas.openxmlformats.org/officeDocument/2006/relationships/hyperlink" Target="https://fcclainc.org/lead/advisers/awards" TargetMode="External"/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3" Type="http://schemas.openxmlformats.org/officeDocument/2006/relationships/hyperlink" Target="https://fcclainc.org/lead/advisers/awards" TargetMode="External"/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hyperlink" Target="https://fcclainc.org/lead/advisers/awards" TargetMode="External"/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hyperlink" Target="https://fcclainc.org/lead/advisers/awards" TargetMode="External"/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hyperlink" Target="https://fcclainc.org/lead/advisers/awards" TargetMode="External"/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3" Type="http://schemas.openxmlformats.org/officeDocument/2006/relationships/hyperlink" Target="https://gafccla.wufoo.com/forms/georgia-fccla-state-news-award-application/" TargetMode="External"/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hyperlink" Target="https://nam04.safelinks.protection.outlook.com/?url=https%3A%2F%2Fgafccla.wufoo.com%2Fforms%2Fgeorgia-fccla-honorary-membership-form%2F&amp;data=05%7C01%7Cdyoungblood%40rockdale.k12.ga.us%7C59d4f1b0967d4fa7fa9e08db547cf7ce%7Cbfd25eb83dfc4e5cadabad073f23ac72%7C0%7C0%7C638196668012388867%7CUnknown%7CTWFpbGZsb3d8eyJWIjoiMC4wLjAwMDAiLCJQIjoiV2luMzIiLCJBTiI6Ik1haWwiLCJXVCI6Mn0%3D%7C3000%7C%7C%7C&amp;sdata=m2rYsZK%2FK4VYe5ecK8l6jGxRjAY9yxLJsNav8q1NgQQ%3D&amp;reserved=0" TargetMode="External"/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3" Type="http://schemas.openxmlformats.org/officeDocument/2006/relationships/hyperlink" Target="https://nam04.safelinks.protection.outlook.com/?url=https%3A%2F%2Fdocs.google.com%2Fforms%2Fd%2Fe%2F1FAIpQLSfV5eu9CjYTHogVzWW20ZpC5pkOZFIZ_loqngKXVnh4ryQLiw%2Fviewform&amp;data=05%7C01%7Cdyoungblood%40rockdale.k12.ga.us%7C59d4f1b0967d4fa7fa9e08db547cf7ce%7Cbfd25eb83dfc4e5cadabad073f23ac72%7C0%7C0%7C638196668012545104%7CUnknown%7CTWFpbGZsb3d8eyJWIjoiMC4wLjAwMDAiLCJQIjoiV2luMzIiLCJBTiI6Ik1haWwiLCJXVCI6Mn0%3D%7C3000%7C%7C%7C&amp;sdata=fNq5U8HLrPEGDGxa4d40b939T2N63eurOEyaewpIyKI%3D&amp;reserved=0" TargetMode="External"/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hyperlink" Target="https://nam04.safelinks.protection.outlook.com/?url=https%3A%2F%2Fdocs.google.com%2Fforms%2Fd%2Fe%2F1FAIpQLSfV5eu9CjYTHogVzWW20ZpC5pkOZFIZ_loqngKXVnh4ryQLiw%2Fviewform&amp;data=05%7C01%7Cdyoungblood%40rockdale.k12.ga.us%7C59d4f1b0967d4fa7fa9e08db547cf7ce%7Cbfd25eb83dfc4e5cadabad073f23ac72%7C0%7C0%7C638196668012545104%7CUnknown%7CTWFpbGZsb3d8eyJWIjoiMC4wLjAwMDAiLCJQIjoiV2luMzIiLCJBTiI6Ik1haWwiLCJXVCI6Mn0%3D%7C3000%7C%7C%7C&amp;sdata=fNq5U8HLrPEGDGxa4d40b939T2N63eurOEyaewpIyKI%3D&amp;reserved=0" TargetMode="External"/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hyperlink" Target="https://fcclainc.org/lead/advisers/awards" TargetMode="External"/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hyperlink" Target="https://fcclainc.org/lead/advisers/awards" TargetMode="External"/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hyperlink" Target="https://gafccla.wufoo.com/forms/georgia-news-article-submission/" TargetMode="External"/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hyperlink" Target="https://gafccla.wufoo.com/forms/georgia-news-article-submission/" TargetMode="External"/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hyperlink" Target="https://gafccla.com/gafccla-chapter-news" TargetMode="External"/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hyperlink" Target="https://gafccla.com/gafccla-chapter-news" TargetMode="External"/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8.xml"/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9.xml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0.xml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1.xml"/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2.xml"/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4.xml"/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5.xml"/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6.xml"/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7.xml"/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8.xml"/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0.xml"/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1.xml"/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2.xml"/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3.xml"/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4.xml"/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5.xml"/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6.xml"/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7.xml"/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9.xml"/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0.xml"/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1.xml"/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2.xml"/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3.xml"/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4.xml"/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3" Type="http://schemas.openxmlformats.org/officeDocument/2006/relationships/hyperlink" Target="https://gafccla.wufoo.com/forms/fccla-alumni-and-associates/" TargetMode="External"/><Relationship Id="rId2" Type="http://schemas.openxmlformats.org/officeDocument/2006/relationships/notesSlide" Target="../notesSlides/notesSlide145.xml"/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3" Type="http://schemas.openxmlformats.org/officeDocument/2006/relationships/hyperlink" Target="https://gafccla.wufoo.com/forms/fccla-alumni-and-associates/" TargetMode="External"/><Relationship Id="rId2" Type="http://schemas.openxmlformats.org/officeDocument/2006/relationships/notesSlide" Target="../notesSlides/notesSlide146.xml"/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3" Type="http://schemas.openxmlformats.org/officeDocument/2006/relationships/hyperlink" Target="https://gafccla.wufoo.com/forms/fccla-alumni-and-associates/" TargetMode="External"/><Relationship Id="rId2" Type="http://schemas.openxmlformats.org/officeDocument/2006/relationships/notesSlide" Target="../notesSlides/notesSlide14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Power Point Directions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984950"/>
            <a:ext cx="8229599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fontAlgn="b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Record documentation on PowerPoint.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u="sng" dirty="0">
                <a:latin typeface="Aharoni" panose="02010803020104030203" pitchFamily="2" charset="-79"/>
                <a:cs typeface="Aharoni" panose="02010803020104030203" pitchFamily="2" charset="-79"/>
              </a:rPr>
              <a:t>Do not </a:t>
            </a:r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delete any slides, place a red </a:t>
            </a:r>
            <a:r>
              <a:rPr lang="en-US" sz="2800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x </a:t>
            </a:r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on the Event Slide if it does not apply.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Delete slide instructions before you enter your evidence.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Only slides with evidence will be calculated towards your honor roll scorecard.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Legible screenshots of emails are acceptable.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Hyperlinks will not be accepted.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321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742" y="2680212"/>
            <a:ext cx="8229600" cy="1143000"/>
          </a:xfrm>
        </p:spPr>
        <p:txBody>
          <a:bodyPr/>
          <a:lstStyle/>
          <a:p>
            <a:r>
              <a:rPr lang="en-US" sz="16600" b="1" dirty="0">
                <a:solidFill>
                  <a:schemeClr val="bg1"/>
                </a:solidFill>
                <a:latin typeface="+mj-lt"/>
              </a:rPr>
              <a:t>March</a:t>
            </a:r>
            <a:br>
              <a:rPr lang="en-US" sz="16600" b="1" dirty="0">
                <a:solidFill>
                  <a:schemeClr val="bg1"/>
                </a:solidFill>
                <a:latin typeface="+mj-lt"/>
              </a:rPr>
            </a:br>
            <a:r>
              <a:rPr lang="en-US" sz="16600" b="1" dirty="0">
                <a:solidFill>
                  <a:schemeClr val="bg1"/>
                </a:solidFill>
                <a:latin typeface="+mj-lt"/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3719837650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742" y="2680212"/>
            <a:ext cx="8229600" cy="1143000"/>
          </a:xfrm>
          <a:noFill/>
        </p:spPr>
        <p:txBody>
          <a:bodyPr/>
          <a:lstStyle/>
          <a:p>
            <a:pPr>
              <a:lnSpc>
                <a:spcPct val="94000"/>
              </a:lnSpc>
            </a:pPr>
            <a:r>
              <a:rPr lang="en-US" sz="9600" b="1" dirty="0">
                <a:solidFill>
                  <a:schemeClr val="bg1"/>
                </a:solidFill>
                <a:latin typeface="+mj-lt"/>
              </a:rPr>
              <a:t>Awards Applications Submitted</a:t>
            </a:r>
          </a:p>
        </p:txBody>
      </p:sp>
    </p:spTree>
    <p:extLst>
      <p:ext uri="{BB962C8B-B14F-4D97-AF65-F5344CB8AC3E}">
        <p14:creationId xmlns:p14="http://schemas.microsoft.com/office/powerpoint/2010/main" val="2301080589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Shape 472"/>
          <p:cNvSpPr txBox="1">
            <a:spLocks noGrp="1"/>
          </p:cNvSpPr>
          <p:nvPr>
            <p:ph type="title"/>
          </p:nvPr>
        </p:nvSpPr>
        <p:spPr>
          <a:xfrm>
            <a:off x="437882" y="256783"/>
            <a:ext cx="8229600" cy="1384126"/>
          </a:xfrm>
          <a:prstGeom prst="rect">
            <a:avLst/>
          </a:prstGeom>
          <a:solidFill>
            <a:srgbClr val="00FFCC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3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Chapter submitted</a:t>
            </a:r>
            <a:br>
              <a:rPr lang="en-US" sz="243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3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N</a:t>
            </a:r>
            <a:r>
              <a:rPr lang="en-US" sz="2400" b="1" dirty="0">
                <a:latin typeface="+mj-lt"/>
              </a:rPr>
              <a:t>ational Alumni Achievement Award application </a:t>
            </a:r>
            <a:br>
              <a:rPr lang="en-US" sz="3959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2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2 points</a:t>
            </a:r>
            <a:br>
              <a:rPr lang="en-US" sz="162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/>
              <a:t>Evidence Slide 77</a:t>
            </a:r>
            <a:endParaRPr lang="en-US" sz="162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473" name="Shape 473"/>
          <p:cNvSpPr txBox="1">
            <a:spLocks noGrp="1"/>
          </p:cNvSpPr>
          <p:nvPr>
            <p:ph type="body" idx="1"/>
          </p:nvPr>
        </p:nvSpPr>
        <p:spPr>
          <a:xfrm>
            <a:off x="437882" y="1791442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Email confirmation</a:t>
            </a:r>
          </a:p>
          <a:p>
            <a:pPr lvl="0" indent="-342900">
              <a:spcBef>
                <a:spcPts val="0"/>
              </a:spcBef>
            </a:pPr>
            <a:r>
              <a:rPr lang="en-US" dirty="0">
                <a:latin typeface="+mj-lt"/>
              </a:rPr>
              <a:t>Application: </a:t>
            </a:r>
            <a:r>
              <a:rPr lang="en-US" dirty="0">
                <a:hlinkClick r:id="rId3"/>
              </a:rPr>
              <a:t>https://fcclainc.org/lead/advisers/awards</a:t>
            </a: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5CCD24-15DE-4487-8E2B-F2C2F06949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77</a:t>
            </a:r>
          </a:p>
        </p:txBody>
      </p:sp>
    </p:spTree>
  </p:cSld>
  <p:clrMapOvr>
    <a:masterClrMapping/>
  </p:clrMapOvr>
  <p:transition spd="slow">
    <p:cut/>
  </p:transition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Shape 472"/>
          <p:cNvSpPr txBox="1">
            <a:spLocks noGrp="1"/>
          </p:cNvSpPr>
          <p:nvPr>
            <p:ph type="title"/>
          </p:nvPr>
        </p:nvSpPr>
        <p:spPr>
          <a:xfrm>
            <a:off x="457200" y="181626"/>
            <a:ext cx="8229600" cy="1321497"/>
          </a:xfrm>
          <a:prstGeom prst="rect">
            <a:avLst/>
          </a:prstGeom>
          <a:solidFill>
            <a:srgbClr val="00FFCC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3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Chapter submitted</a:t>
            </a:r>
            <a:br>
              <a:rPr lang="en-US" sz="243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3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N</a:t>
            </a:r>
            <a:r>
              <a:rPr lang="en-US" sz="2400" b="1" dirty="0">
                <a:latin typeface="+mj-lt"/>
              </a:rPr>
              <a:t>ational Distinguished Service Award application</a:t>
            </a:r>
            <a:br>
              <a:rPr lang="en-US" sz="3959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2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2 points</a:t>
            </a:r>
            <a:br>
              <a:rPr lang="en-US" sz="162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/>
              <a:t>Evidence Slide 78</a:t>
            </a:r>
            <a:endParaRPr lang="en-US" sz="162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473" name="Shape 473"/>
          <p:cNvSpPr txBox="1">
            <a:spLocks noGrp="1"/>
          </p:cNvSpPr>
          <p:nvPr>
            <p:ph type="body" idx="1"/>
          </p:nvPr>
        </p:nvSpPr>
        <p:spPr>
          <a:xfrm>
            <a:off x="457200" y="1684531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Email confirmation</a:t>
            </a:r>
          </a:p>
          <a:p>
            <a:pPr lvl="0" indent="-342900">
              <a:spcBef>
                <a:spcPts val="0"/>
              </a:spcBef>
            </a:pPr>
            <a:r>
              <a:rPr lang="en-US" dirty="0">
                <a:latin typeface="+mj-lt"/>
              </a:rPr>
              <a:t>Application: </a:t>
            </a:r>
            <a:r>
              <a:rPr lang="en-US" dirty="0">
                <a:hlinkClick r:id="rId3"/>
              </a:rPr>
              <a:t>https://fcclainc.org/lead/advisers/awards</a:t>
            </a: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2F266A-D8D8-4645-AC5F-E8BCFC9896F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78</a:t>
            </a:r>
          </a:p>
        </p:txBody>
      </p:sp>
    </p:spTree>
    <p:extLst>
      <p:ext uri="{BB962C8B-B14F-4D97-AF65-F5344CB8AC3E}">
        <p14:creationId xmlns:p14="http://schemas.microsoft.com/office/powerpoint/2010/main" val="105693802"/>
      </p:ext>
    </p:extLst>
  </p:cSld>
  <p:clrMapOvr>
    <a:masterClrMapping/>
  </p:clrMapOvr>
  <p:transition spd="slow">
    <p:cut/>
  </p:transition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Shape 472"/>
          <p:cNvSpPr txBox="1">
            <a:spLocks noGrp="1"/>
          </p:cNvSpPr>
          <p:nvPr>
            <p:ph type="title"/>
          </p:nvPr>
        </p:nvSpPr>
        <p:spPr>
          <a:xfrm>
            <a:off x="457200" y="206678"/>
            <a:ext cx="8229600" cy="1308971"/>
          </a:xfrm>
          <a:prstGeom prst="rect">
            <a:avLst/>
          </a:prstGeom>
          <a:solidFill>
            <a:srgbClr val="00FFCC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3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Chapter submitted</a:t>
            </a:r>
            <a:br>
              <a:rPr lang="en-US" sz="243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3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N</a:t>
            </a:r>
            <a:r>
              <a:rPr lang="en-US" sz="2400" b="1" dirty="0">
                <a:latin typeface="+mj-lt"/>
              </a:rPr>
              <a:t>ational Honorary Membership Award application</a:t>
            </a:r>
            <a:br>
              <a:rPr lang="en-US" sz="3959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2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2 points</a:t>
            </a:r>
            <a:br>
              <a:rPr lang="en-US" sz="162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/>
              <a:t>Evidence Slide 79</a:t>
            </a:r>
            <a:endParaRPr lang="en-US" sz="162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473" name="Shape 473"/>
          <p:cNvSpPr txBox="1">
            <a:spLocks noGrp="1"/>
          </p:cNvSpPr>
          <p:nvPr>
            <p:ph type="body" idx="1"/>
          </p:nvPr>
        </p:nvSpPr>
        <p:spPr>
          <a:xfrm>
            <a:off x="457200" y="1761099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Email confirmation</a:t>
            </a:r>
          </a:p>
          <a:p>
            <a:pPr lvl="0" indent="-342900">
              <a:spcBef>
                <a:spcPts val="0"/>
              </a:spcBef>
            </a:pPr>
            <a:r>
              <a:rPr lang="en-US" dirty="0">
                <a:latin typeface="+mj-lt"/>
              </a:rPr>
              <a:t>Application: </a:t>
            </a:r>
            <a:r>
              <a:rPr lang="en-US" dirty="0">
                <a:hlinkClick r:id="rId3"/>
              </a:rPr>
              <a:t>https://fcclainc.org/lead/advisers/awards</a:t>
            </a: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6CF6AF-381E-4FA8-90E8-C86CD0F5DD4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79</a:t>
            </a:r>
          </a:p>
        </p:txBody>
      </p:sp>
    </p:spTree>
    <p:extLst>
      <p:ext uri="{BB962C8B-B14F-4D97-AF65-F5344CB8AC3E}">
        <p14:creationId xmlns:p14="http://schemas.microsoft.com/office/powerpoint/2010/main" val="3569994972"/>
      </p:ext>
    </p:extLst>
  </p:cSld>
  <p:clrMapOvr>
    <a:masterClrMapping/>
  </p:clrMapOvr>
  <p:transition spd="slow">
    <p:cut/>
  </p:transition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Shape 478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325563"/>
          </a:xfrm>
          <a:prstGeom prst="rect">
            <a:avLst/>
          </a:prstGeom>
          <a:solidFill>
            <a:srgbClr val="00FFCC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3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Chapter submitted local media for </a:t>
            </a:r>
            <a:br>
              <a:rPr lang="en-US" sz="243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3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National Outstanding Media Award application</a:t>
            </a:r>
            <a:br>
              <a:rPr lang="en-US" sz="3959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2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2 points</a:t>
            </a:r>
            <a:br>
              <a:rPr lang="en-US" sz="162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dirty="0"/>
              <a:t>Evidence Slide 80</a:t>
            </a:r>
            <a:endParaRPr lang="en-US" sz="162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479" name="Shape 479"/>
          <p:cNvSpPr txBox="1">
            <a:spLocks noGrp="1"/>
          </p:cNvSpPr>
          <p:nvPr>
            <p:ph type="body" idx="1"/>
          </p:nvPr>
        </p:nvSpPr>
        <p:spPr>
          <a:xfrm>
            <a:off x="457200" y="1656183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Email confirmation</a:t>
            </a: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dirty="0">
                <a:latin typeface="+mj-lt"/>
              </a:rPr>
              <a:t>Application: </a:t>
            </a:r>
            <a:r>
              <a:rPr lang="en-US" dirty="0">
                <a:hlinkClick r:id="rId3"/>
              </a:rPr>
              <a:t>https://fcclainc.org/lead/advisers/awards</a:t>
            </a: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233196-D94D-4DD6-94DF-80571AB1053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80</a:t>
            </a:r>
          </a:p>
        </p:txBody>
      </p:sp>
    </p:spTree>
  </p:cSld>
  <p:clrMapOvr>
    <a:masterClrMapping/>
  </p:clrMapOvr>
  <p:transition spd="slow">
    <p:cut/>
  </p:transition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Shape 46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3976"/>
          </a:xfrm>
          <a:prstGeom prst="rect">
            <a:avLst/>
          </a:prstGeom>
          <a:solidFill>
            <a:srgbClr val="00FFCC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Chapter submitted National Public Relations 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00" b="1" dirty="0">
                <a:latin typeface="+mj-lt"/>
              </a:rPr>
              <a:t>A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ward application</a:t>
            </a:r>
            <a:br>
              <a:rPr lang="en-US" sz="44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dirty="0">
                <a:latin typeface="+mj-lt"/>
              </a:rPr>
              <a:t>2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 points </a:t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dirty="0"/>
              <a:t>Evidence Slide 81</a:t>
            </a:r>
            <a:endParaRPr lang="en-US" sz="18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467" name="Shape 467"/>
          <p:cNvSpPr txBox="1"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Email confirmation</a:t>
            </a:r>
          </a:p>
          <a:p>
            <a:pPr lvl="0" indent="-342900">
              <a:spcBef>
                <a:spcPts val="0"/>
              </a:spcBef>
            </a:pPr>
            <a:r>
              <a:rPr lang="en-US" dirty="0">
                <a:latin typeface="+mj-lt"/>
              </a:rPr>
              <a:t>Application: </a:t>
            </a:r>
            <a:r>
              <a:rPr lang="en-US" dirty="0">
                <a:hlinkClick r:id="rId3"/>
              </a:rPr>
              <a:t>https://fcclainc.org/lead/advisers/awards</a:t>
            </a: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D2950B-4AB9-4D67-8023-3D3376792B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81</a:t>
            </a:r>
          </a:p>
        </p:txBody>
      </p:sp>
    </p:spTree>
  </p:cSld>
  <p:clrMapOvr>
    <a:masterClrMapping/>
  </p:clrMapOvr>
  <p:transition spd="slow">
    <p:cut/>
  </p:transition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Shape 46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3976"/>
          </a:xfrm>
          <a:prstGeom prst="rect">
            <a:avLst/>
          </a:prstGeom>
          <a:solidFill>
            <a:srgbClr val="00FFCC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Chapter submitted National STAR Events Volunteer Award application</a:t>
            </a:r>
            <a:br>
              <a:rPr lang="en-US" sz="44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dirty="0">
                <a:latin typeface="+mj-lt"/>
              </a:rPr>
              <a:t>2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 points</a:t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dirty="0"/>
              <a:t>Evidence Slide 82</a:t>
            </a:r>
            <a:endParaRPr lang="en-US" sz="18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467" name="Shape 467"/>
          <p:cNvSpPr txBox="1"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Email confirmation</a:t>
            </a:r>
          </a:p>
          <a:p>
            <a:pPr lvl="0" indent="-342900">
              <a:spcBef>
                <a:spcPts val="0"/>
              </a:spcBef>
            </a:pPr>
            <a:r>
              <a:rPr lang="en-US" dirty="0">
                <a:latin typeface="+mj-lt"/>
              </a:rPr>
              <a:t>Application: </a:t>
            </a:r>
            <a:r>
              <a:rPr lang="en-US" dirty="0">
                <a:hlinkClick r:id="rId3"/>
              </a:rPr>
              <a:t>https://fcclainc.org/lead/advisers/awards</a:t>
            </a: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8C9032-93C3-4641-BD28-7789D64072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82</a:t>
            </a:r>
          </a:p>
        </p:txBody>
      </p:sp>
    </p:spTree>
    <p:extLst>
      <p:ext uri="{BB962C8B-B14F-4D97-AF65-F5344CB8AC3E}">
        <p14:creationId xmlns:p14="http://schemas.microsoft.com/office/powerpoint/2010/main" val="2936338105"/>
      </p:ext>
    </p:extLst>
  </p:cSld>
  <p:clrMapOvr>
    <a:masterClrMapping/>
  </p:clrMapOvr>
  <p:transition spd="slow">
    <p:cut/>
  </p:transition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Shape 46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3976"/>
          </a:xfrm>
          <a:prstGeom prst="rect">
            <a:avLst/>
          </a:prstGeom>
          <a:solidFill>
            <a:srgbClr val="00FFCC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Chapter submitted National Educated Adviser Award application</a:t>
            </a:r>
            <a:br>
              <a:rPr lang="en-US" sz="44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dirty="0">
                <a:latin typeface="+mj-lt"/>
              </a:rPr>
              <a:t>2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 points</a:t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dirty="0"/>
              <a:t>Evidence Slide 83</a:t>
            </a:r>
            <a:endParaRPr lang="en-US" sz="18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467" name="Shape 467"/>
          <p:cNvSpPr txBox="1"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Email confirmation</a:t>
            </a:r>
          </a:p>
          <a:p>
            <a:pPr lvl="0" indent="-342900">
              <a:spcBef>
                <a:spcPts val="0"/>
              </a:spcBef>
            </a:pPr>
            <a:r>
              <a:rPr lang="en-US" dirty="0">
                <a:latin typeface="+mj-lt"/>
              </a:rPr>
              <a:t>Application: </a:t>
            </a:r>
            <a:r>
              <a:rPr lang="en-US" dirty="0">
                <a:hlinkClick r:id="rId3"/>
              </a:rPr>
              <a:t>https://fcclainc.org/lead/advisers/awards</a:t>
            </a: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8C9032-93C3-4641-BD28-7789D64072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83</a:t>
            </a:r>
          </a:p>
        </p:txBody>
      </p:sp>
    </p:spTree>
    <p:extLst>
      <p:ext uri="{BB962C8B-B14F-4D97-AF65-F5344CB8AC3E}">
        <p14:creationId xmlns:p14="http://schemas.microsoft.com/office/powerpoint/2010/main" val="3870569763"/>
      </p:ext>
    </p:extLst>
  </p:cSld>
  <p:clrMapOvr>
    <a:masterClrMapping/>
  </p:clrMapOvr>
  <p:transition spd="slow">
    <p:cut/>
  </p:transition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Shape 472"/>
          <p:cNvSpPr txBox="1">
            <a:spLocks noGrp="1"/>
          </p:cNvSpPr>
          <p:nvPr>
            <p:ph type="title"/>
          </p:nvPr>
        </p:nvSpPr>
        <p:spPr>
          <a:xfrm>
            <a:off x="457200" y="194153"/>
            <a:ext cx="8229600" cy="1334022"/>
          </a:xfrm>
          <a:prstGeom prst="rect">
            <a:avLst/>
          </a:prstGeom>
          <a:solidFill>
            <a:srgbClr val="00FFCC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3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Chapter submitted State/National </a:t>
            </a:r>
            <a:br>
              <a:rPr lang="en-US" sz="243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3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School Administrator Award application</a:t>
            </a:r>
            <a:br>
              <a:rPr lang="en-US" sz="3959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2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2 points</a:t>
            </a:r>
            <a:br>
              <a:rPr lang="en-US" sz="162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/>
              <a:t>Evidence Slide 84</a:t>
            </a:r>
            <a:endParaRPr lang="en-US" sz="162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473" name="Shape 473"/>
          <p:cNvSpPr txBox="1">
            <a:spLocks noGrp="1"/>
          </p:cNvSpPr>
          <p:nvPr>
            <p:ph type="body" idx="1"/>
          </p:nvPr>
        </p:nvSpPr>
        <p:spPr>
          <a:xfrm>
            <a:off x="457200" y="1720037"/>
            <a:ext cx="8229600" cy="42134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Email confirmation</a:t>
            </a: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dirty="0">
                <a:latin typeface="+mj-lt"/>
              </a:rPr>
              <a:t>Application: </a:t>
            </a:r>
            <a:r>
              <a:rPr lang="en-US" dirty="0">
                <a:hlinkClick r:id="rId3"/>
              </a:rPr>
              <a:t>https://fcclainc.org/lead/advisers/awards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216423-56EB-40DE-A51E-3B943543289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84</a:t>
            </a:r>
          </a:p>
        </p:txBody>
      </p:sp>
    </p:spTree>
    <p:extLst>
      <p:ext uri="{BB962C8B-B14F-4D97-AF65-F5344CB8AC3E}">
        <p14:creationId xmlns:p14="http://schemas.microsoft.com/office/powerpoint/2010/main" val="1998341159"/>
      </p:ext>
    </p:extLst>
  </p:cSld>
  <p:clrMapOvr>
    <a:masterClrMapping/>
  </p:clrMapOvr>
  <p:transition spd="slow">
    <p:cut/>
  </p:transition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Shape 46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3976"/>
          </a:xfrm>
          <a:prstGeom prst="rect">
            <a:avLst/>
          </a:prstGeom>
          <a:solidFill>
            <a:srgbClr val="00FFCC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Chapter submitted State News 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Award application</a:t>
            </a:r>
            <a:br>
              <a:rPr lang="en-US" sz="44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dirty="0">
                <a:latin typeface="+mj-lt"/>
              </a:rPr>
              <a:t>2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 points</a:t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dirty="0"/>
              <a:t>Evidence Slide 85</a:t>
            </a:r>
            <a:endParaRPr lang="en-US" sz="18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467" name="Shape 467"/>
          <p:cNvSpPr txBox="1"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Email confirmation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+mj-lt"/>
              </a:rPr>
              <a:t>Application: </a:t>
            </a:r>
            <a:r>
              <a:rPr lang="en-US" sz="32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https://gafccla.wufoo.com/forms/georgia-fccla-state-news-award-application/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C538B1-5EAD-49B9-9984-E2FFFD54141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85</a:t>
            </a:r>
          </a:p>
        </p:txBody>
      </p:sp>
    </p:spTree>
    <p:extLst>
      <p:ext uri="{BB962C8B-B14F-4D97-AF65-F5344CB8AC3E}">
        <p14:creationId xmlns:p14="http://schemas.microsoft.com/office/powerpoint/2010/main" val="4084693223"/>
      </p:ext>
    </p:extLst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29644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State Leadership Conference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Provided Judges/Room Consultants</a:t>
            </a:r>
            <a:br>
              <a:rPr lang="en-US" sz="3959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2 points each / 10 points max</a:t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latin typeface="+mj-lt"/>
              </a:rPr>
              <a:t>Evidence Slide 7</a:t>
            </a:r>
            <a:endParaRPr lang="en-US" sz="18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457199" y="1753645"/>
            <a:ext cx="8229600" cy="47852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List name and event, provide contact email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endParaRPr lang="en-US" dirty="0">
              <a:latin typeface="+mj-lt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04A70C0-A414-4E29-A417-76034101F61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7</a:t>
            </a:r>
          </a:p>
        </p:txBody>
      </p:sp>
    </p:spTree>
  </p:cSld>
  <p:clrMapOvr>
    <a:masterClrMapping/>
  </p:clrMapOvr>
  <p:transition spd="slow">
    <p:cut/>
  </p:transition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Shape 46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3976"/>
          </a:xfrm>
          <a:prstGeom prst="rect">
            <a:avLst/>
          </a:prstGeom>
          <a:solidFill>
            <a:srgbClr val="00FFCC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Chapter submitted State Honorary 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Membership Award application</a:t>
            </a:r>
            <a:br>
              <a:rPr lang="en-US" sz="44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dirty="0">
                <a:latin typeface="+mj-lt"/>
              </a:rPr>
              <a:t>2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 points</a:t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dirty="0"/>
              <a:t>Evidence Slide 86</a:t>
            </a:r>
            <a:endParaRPr lang="en-US" sz="18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467" name="Shape 467"/>
          <p:cNvSpPr txBox="1"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Email confirmation</a:t>
            </a:r>
          </a:p>
          <a:p>
            <a:pPr lvl="0" indent="-342900">
              <a:spcBef>
                <a:spcPts val="0"/>
              </a:spcBef>
            </a:pPr>
            <a:r>
              <a:rPr lang="en-US" dirty="0">
                <a:latin typeface="+mj-lt"/>
              </a:rPr>
              <a:t>Application: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https://gafccla.wufoo.com/forms/georgia-fccla-honorary-membership-form/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4FAF94-073D-406E-8FE3-A4FA1B92CAA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86</a:t>
            </a:r>
          </a:p>
        </p:txBody>
      </p:sp>
    </p:spTree>
    <p:extLst>
      <p:ext uri="{BB962C8B-B14F-4D97-AF65-F5344CB8AC3E}">
        <p14:creationId xmlns:p14="http://schemas.microsoft.com/office/powerpoint/2010/main" val="2819909311"/>
      </p:ext>
    </p:extLst>
  </p:cSld>
  <p:clrMapOvr>
    <a:masterClrMapping/>
  </p:clrMapOvr>
  <p:transition spd="slow">
    <p:cut/>
  </p:transition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Shape 46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3976"/>
          </a:xfrm>
          <a:prstGeom prst="rect">
            <a:avLst/>
          </a:prstGeom>
          <a:solidFill>
            <a:srgbClr val="00FFCC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Chapter submitted 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New Adviser of the Year application</a:t>
            </a:r>
            <a:br>
              <a:rPr lang="en-US" sz="44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dirty="0">
                <a:latin typeface="+mj-lt"/>
              </a:rPr>
              <a:t>2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 points</a:t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dirty="0"/>
              <a:t>Evidence Slide 87</a:t>
            </a:r>
            <a:endParaRPr lang="en-US" sz="18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467" name="Shape 467"/>
          <p:cNvSpPr txBox="1"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Email confirmation</a:t>
            </a: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lvl="0" indent="-342900">
              <a:spcBef>
                <a:spcPts val="0"/>
              </a:spcBef>
            </a:pPr>
            <a:r>
              <a:rPr lang="en-US" sz="4000" dirty="0"/>
              <a:t>Application: </a:t>
            </a:r>
            <a:r>
              <a:rPr lang="en-US" sz="32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https://docs.google.com/forms/d/e/1FAIpQLSfV5eu9CjYTHogVzWW20ZpC5pkOZFIZ_loqngKXVnh4ryQLiw/viewform</a:t>
            </a: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0C9DE4-F61A-49BD-97DE-7EDBC43E81E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87</a:t>
            </a:r>
          </a:p>
        </p:txBody>
      </p:sp>
    </p:spTree>
    <p:extLst>
      <p:ext uri="{BB962C8B-B14F-4D97-AF65-F5344CB8AC3E}">
        <p14:creationId xmlns:p14="http://schemas.microsoft.com/office/powerpoint/2010/main" val="3766999572"/>
      </p:ext>
    </p:extLst>
  </p:cSld>
  <p:clrMapOvr>
    <a:masterClrMapping/>
  </p:clrMapOvr>
  <p:transition spd="slow">
    <p:cut/>
  </p:transition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Shape 46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3976"/>
          </a:xfrm>
          <a:prstGeom prst="rect">
            <a:avLst/>
          </a:prstGeom>
          <a:solidFill>
            <a:srgbClr val="00FFCC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Chapter submitted 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Spirit of Advising application</a:t>
            </a:r>
            <a:br>
              <a:rPr lang="en-US" sz="44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dirty="0">
                <a:latin typeface="+mj-lt"/>
              </a:rPr>
              <a:t>2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 points</a:t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dirty="0"/>
              <a:t>Evidence Slide 88</a:t>
            </a:r>
            <a:endParaRPr lang="en-US" sz="18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467" name="Shape 467"/>
          <p:cNvSpPr txBox="1"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Email confirmation</a:t>
            </a: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lvl="0" indent="-342900">
              <a:spcBef>
                <a:spcPts val="0"/>
              </a:spcBef>
            </a:pPr>
            <a:r>
              <a:rPr lang="en-US" sz="4000" dirty="0"/>
              <a:t>Application: </a:t>
            </a:r>
            <a:r>
              <a:rPr lang="en-US" sz="32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https://docs.google.com/forms/d/e/1FAIpQLSfV5eu9CjYTHogVzWW20ZpC5pkOZFIZ_loqngKXVnh4ryQLiw/viewform</a:t>
            </a: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0C9DE4-F61A-49BD-97DE-7EDBC43E81E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88</a:t>
            </a:r>
          </a:p>
        </p:txBody>
      </p:sp>
    </p:spTree>
    <p:extLst>
      <p:ext uri="{BB962C8B-B14F-4D97-AF65-F5344CB8AC3E}">
        <p14:creationId xmlns:p14="http://schemas.microsoft.com/office/powerpoint/2010/main" val="45584276"/>
      </p:ext>
    </p:extLst>
  </p:cSld>
  <p:clrMapOvr>
    <a:masterClrMapping/>
  </p:clrMapOvr>
  <p:transition spd="slow">
    <p:cut/>
  </p:transition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Shape 46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3976"/>
          </a:xfrm>
          <a:prstGeom prst="rect">
            <a:avLst/>
          </a:prstGeom>
          <a:solidFill>
            <a:srgbClr val="00FFCC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Adviser submitted Adviser 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Mentor application</a:t>
            </a:r>
            <a:br>
              <a:rPr lang="en-US" sz="44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dirty="0">
                <a:latin typeface="+mj-lt"/>
              </a:rPr>
              <a:t>2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 points</a:t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dirty="0"/>
              <a:t>Evidence Slide 89</a:t>
            </a:r>
            <a:endParaRPr lang="en-US" sz="18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467" name="Shape 467"/>
          <p:cNvSpPr txBox="1"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Email confirmation</a:t>
            </a:r>
          </a:p>
          <a:p>
            <a:pPr lvl="0" indent="-342900">
              <a:spcBef>
                <a:spcPts val="0"/>
              </a:spcBef>
            </a:pPr>
            <a:r>
              <a:rPr lang="en-US" sz="4000" dirty="0"/>
              <a:t>Application: </a:t>
            </a:r>
            <a:r>
              <a:rPr lang="en-US" dirty="0">
                <a:hlinkClick r:id="rId3"/>
              </a:rPr>
              <a:t>https://fcclainc.org/lead/advisers/awards</a:t>
            </a:r>
            <a:endParaRPr lang="en-US" dirty="0"/>
          </a:p>
          <a:p>
            <a:pPr lvl="0" indent="-342900">
              <a:spcBef>
                <a:spcPts val="0"/>
              </a:spcBef>
            </a:pPr>
            <a:endParaRPr lang="en-US" sz="4000" dirty="0"/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0C9DE4-F61A-49BD-97DE-7EDBC43E81E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89</a:t>
            </a:r>
          </a:p>
        </p:txBody>
      </p:sp>
    </p:spTree>
    <p:extLst>
      <p:ext uri="{BB962C8B-B14F-4D97-AF65-F5344CB8AC3E}">
        <p14:creationId xmlns:p14="http://schemas.microsoft.com/office/powerpoint/2010/main" val="713893303"/>
      </p:ext>
    </p:extLst>
  </p:cSld>
  <p:clrMapOvr>
    <a:masterClrMapping/>
  </p:clrMapOvr>
  <p:transition spd="slow">
    <p:cut/>
  </p:transition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Shape 46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3976"/>
          </a:xfrm>
          <a:prstGeom prst="rect">
            <a:avLst/>
          </a:prstGeom>
          <a:solidFill>
            <a:srgbClr val="00FFCC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Adviser submitted Master 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Adviser application</a:t>
            </a:r>
            <a:br>
              <a:rPr lang="en-US" sz="44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dirty="0">
                <a:latin typeface="+mj-lt"/>
              </a:rPr>
              <a:t>2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 points </a:t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dirty="0"/>
              <a:t>Evidence Slide 90</a:t>
            </a:r>
            <a:endParaRPr lang="en-US" sz="18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467" name="Shape 467"/>
          <p:cNvSpPr txBox="1"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Email confirmation</a:t>
            </a:r>
          </a:p>
          <a:p>
            <a:pPr lvl="0" indent="-342900">
              <a:spcBef>
                <a:spcPts val="0"/>
              </a:spcBef>
            </a:pPr>
            <a:r>
              <a:rPr lang="en-US" sz="4000" dirty="0"/>
              <a:t>Application: </a:t>
            </a:r>
            <a:r>
              <a:rPr lang="en-US" dirty="0">
                <a:hlinkClick r:id="rId3"/>
              </a:rPr>
              <a:t>https://fcclainc.org/lead/advisers/awards</a:t>
            </a:r>
            <a:endParaRPr lang="en-US" dirty="0"/>
          </a:p>
          <a:p>
            <a:pPr lvl="0" indent="-342900">
              <a:spcBef>
                <a:spcPts val="0"/>
              </a:spcBef>
            </a:pPr>
            <a:endParaRPr lang="en-US" sz="40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C350B4-A8C9-4813-B773-634ACBA8791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90</a:t>
            </a:r>
          </a:p>
        </p:txBody>
      </p:sp>
    </p:spTree>
    <p:extLst>
      <p:ext uri="{BB962C8B-B14F-4D97-AF65-F5344CB8AC3E}">
        <p14:creationId xmlns:p14="http://schemas.microsoft.com/office/powerpoint/2010/main" val="4003518490"/>
      </p:ext>
    </p:extLst>
  </p:cSld>
  <p:clrMapOvr>
    <a:masterClrMapping/>
  </p:clrMapOvr>
  <p:transition spd="slow">
    <p:cut/>
  </p:transition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742" y="2680212"/>
            <a:ext cx="8229600" cy="1143000"/>
          </a:xfrm>
          <a:noFill/>
        </p:spPr>
        <p:txBody>
          <a:bodyPr/>
          <a:lstStyle/>
          <a:p>
            <a:pPr>
              <a:lnSpc>
                <a:spcPct val="94000"/>
              </a:lnSpc>
            </a:pPr>
            <a:r>
              <a:rPr lang="en-US" sz="9600" b="1" dirty="0">
                <a:solidFill>
                  <a:schemeClr val="bg1"/>
                </a:solidFill>
                <a:latin typeface="+mj-lt"/>
              </a:rPr>
              <a:t>Chapter News Articles Submitted</a:t>
            </a:r>
          </a:p>
        </p:txBody>
      </p:sp>
    </p:spTree>
    <p:extLst>
      <p:ext uri="{BB962C8B-B14F-4D97-AF65-F5344CB8AC3E}">
        <p14:creationId xmlns:p14="http://schemas.microsoft.com/office/powerpoint/2010/main" val="4175254962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Shape 514"/>
          <p:cNvSpPr txBox="1">
            <a:spLocks noGrp="1"/>
          </p:cNvSpPr>
          <p:nvPr>
            <p:ph type="title"/>
          </p:nvPr>
        </p:nvSpPr>
        <p:spPr>
          <a:xfrm>
            <a:off x="457200" y="214616"/>
            <a:ext cx="8229600" cy="1034441"/>
          </a:xfrm>
          <a:prstGeom prst="rect">
            <a:avLst/>
          </a:prstGeom>
          <a:solidFill>
            <a:srgbClr val="80008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7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Chapter News Articles Submitted - School Paper</a:t>
            </a:r>
            <a:br>
              <a:rPr lang="en-US" sz="20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1 point per submission / 2 points max</a:t>
            </a:r>
            <a:b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bg1"/>
                </a:solidFill>
              </a:rPr>
              <a:t>Evidence Slide 91a</a:t>
            </a:r>
            <a:endParaRPr lang="en-US" sz="2000" b="0" i="0" u="none" strike="noStrike" cap="none" dirty="0">
              <a:solidFill>
                <a:schemeClr val="bg1"/>
              </a:solidFill>
              <a:latin typeface="+mj-lt"/>
              <a:sym typeface="Calibri"/>
            </a:endParaRPr>
          </a:p>
        </p:txBody>
      </p:sp>
      <p:sp>
        <p:nvSpPr>
          <p:cNvPr id="515" name="Shape 5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Copy of Article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F360F2-E794-4FC2-9083-F6F829B78ED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91a</a:t>
            </a:r>
          </a:p>
        </p:txBody>
      </p:sp>
    </p:spTree>
  </p:cSld>
  <p:clrMapOvr>
    <a:masterClrMapping/>
  </p:clrMapOvr>
  <p:transition spd="slow">
    <p:cut/>
  </p:transition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Shape 514"/>
          <p:cNvSpPr txBox="1">
            <a:spLocks noGrp="1"/>
          </p:cNvSpPr>
          <p:nvPr>
            <p:ph type="title"/>
          </p:nvPr>
        </p:nvSpPr>
        <p:spPr>
          <a:xfrm>
            <a:off x="457200" y="300353"/>
            <a:ext cx="8229600" cy="1184753"/>
          </a:xfrm>
          <a:prstGeom prst="rect">
            <a:avLst/>
          </a:prstGeom>
          <a:solidFill>
            <a:srgbClr val="80008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7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Chapter News Articles Submitted - School Paper</a:t>
            </a:r>
            <a:br>
              <a:rPr lang="en-US" sz="20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1 point per submission / 2 points max</a:t>
            </a:r>
            <a:b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bg1"/>
                </a:solidFill>
              </a:rPr>
              <a:t>Evidence Slide 91b</a:t>
            </a:r>
            <a:endParaRPr lang="en-US" sz="2000" b="0" i="0" u="none" strike="noStrike" cap="none" dirty="0">
              <a:solidFill>
                <a:schemeClr val="bg1"/>
              </a:solidFill>
              <a:latin typeface="+mj-lt"/>
              <a:sym typeface="Calibri"/>
            </a:endParaRPr>
          </a:p>
        </p:txBody>
      </p:sp>
      <p:sp>
        <p:nvSpPr>
          <p:cNvPr id="515" name="Shape 5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Copy of Article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661E7-E477-4144-9575-8A71BC7EDF1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91b</a:t>
            </a:r>
          </a:p>
        </p:txBody>
      </p:sp>
    </p:spTree>
    <p:extLst>
      <p:ext uri="{BB962C8B-B14F-4D97-AF65-F5344CB8AC3E}">
        <p14:creationId xmlns:p14="http://schemas.microsoft.com/office/powerpoint/2010/main" val="3911293938"/>
      </p:ext>
    </p:extLst>
  </p:cSld>
  <p:clrMapOvr>
    <a:masterClrMapping/>
  </p:clrMapOvr>
  <p:transition spd="slow">
    <p:cut/>
  </p:transition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Shape 520"/>
          <p:cNvSpPr txBox="1">
            <a:spLocks noGrp="1"/>
          </p:cNvSpPr>
          <p:nvPr>
            <p:ph type="title"/>
          </p:nvPr>
        </p:nvSpPr>
        <p:spPr>
          <a:xfrm>
            <a:off x="457200" y="227013"/>
            <a:ext cx="8229600" cy="1143000"/>
          </a:xfrm>
          <a:prstGeom prst="rect">
            <a:avLst/>
          </a:prstGeom>
          <a:solidFill>
            <a:srgbClr val="80008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7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Chapter News Articles  Submitted - Local Paper</a:t>
            </a:r>
            <a:br>
              <a:rPr lang="en-US" sz="20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1 point per submission / 2 points max</a:t>
            </a:r>
            <a:b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bg1"/>
                </a:solidFill>
              </a:rPr>
              <a:t>Evidence Slide 92a</a:t>
            </a:r>
            <a:endParaRPr lang="en-US" sz="2000" b="0" i="0" u="none" strike="noStrike" cap="none" dirty="0">
              <a:solidFill>
                <a:schemeClr val="bg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521" name="Shape 5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Copy of Article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F96B8A-3700-4784-AAA3-E7E00C6EF02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92a</a:t>
            </a:r>
          </a:p>
        </p:txBody>
      </p:sp>
    </p:spTree>
  </p:cSld>
  <p:clrMapOvr>
    <a:masterClrMapping/>
  </p:clrMapOvr>
  <p:transition spd="slow">
    <p:cut/>
  </p:transition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Shape 520"/>
          <p:cNvSpPr txBox="1">
            <a:spLocks noGrp="1"/>
          </p:cNvSpPr>
          <p:nvPr>
            <p:ph type="title"/>
          </p:nvPr>
        </p:nvSpPr>
        <p:spPr>
          <a:xfrm>
            <a:off x="457200" y="227013"/>
            <a:ext cx="8229600" cy="1143000"/>
          </a:xfrm>
          <a:prstGeom prst="rect">
            <a:avLst/>
          </a:prstGeom>
          <a:solidFill>
            <a:srgbClr val="80008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7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Chapter News Articles  Submitted - Local Paper</a:t>
            </a:r>
            <a:br>
              <a:rPr lang="en-US" sz="20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1 point per submission / 2 points max</a:t>
            </a:r>
            <a:b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bg1"/>
                </a:solidFill>
              </a:rPr>
              <a:t>Evidence Slide 92b</a:t>
            </a:r>
            <a:endParaRPr lang="en-US" sz="2000" b="0" i="0" u="none" strike="noStrike" cap="none" dirty="0">
              <a:solidFill>
                <a:schemeClr val="bg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521" name="Shape 5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Copy of Article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EB04E2-112D-4DB9-922F-CCD6942D5EC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92b</a:t>
            </a:r>
          </a:p>
        </p:txBody>
      </p:sp>
    </p:spTree>
    <p:extLst>
      <p:ext uri="{BB962C8B-B14F-4D97-AF65-F5344CB8AC3E}">
        <p14:creationId xmlns:p14="http://schemas.microsoft.com/office/powerpoint/2010/main" val="1967790051"/>
      </p:ext>
    </p:extLst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35374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44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State Leadership Conference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Chapter Attendance</a:t>
            </a:r>
            <a:br>
              <a:rPr lang="en-US" sz="44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  <a:t>5 points</a:t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</a:br>
            <a:r>
              <a:rPr lang="en-US" sz="1800" dirty="0"/>
              <a:t>Evidence Slide 8</a:t>
            </a:r>
            <a:br>
              <a:rPr lang="en-US" sz="1800" dirty="0"/>
            </a:br>
            <a:endParaRPr lang="en-US" sz="20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457200" y="1795462"/>
            <a:ext cx="8229600" cy="403007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Registration invoice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endParaRPr lang="en-US" dirty="0">
              <a:latin typeface="+mj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FCE972-3B43-4CB9-A268-BCDA12826F4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8</a:t>
            </a:r>
          </a:p>
        </p:txBody>
      </p:sp>
    </p:spTree>
  </p:cSld>
  <p:clrMapOvr>
    <a:masterClrMapping/>
  </p:clrMapOvr>
  <p:transition spd="slow">
    <p:cut/>
  </p:transition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Shape 526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165857"/>
          </a:xfrm>
          <a:prstGeom prst="rect">
            <a:avLst/>
          </a:prstGeom>
          <a:solidFill>
            <a:srgbClr val="80008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7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Chapter News Articles Submitted - Georgia News</a:t>
            </a:r>
            <a:br>
              <a:rPr lang="en-US" sz="20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1 point per submission / 2 points max</a:t>
            </a:r>
            <a:b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bg1"/>
                </a:solidFill>
              </a:rPr>
              <a:t>Evidence Slide 93a</a:t>
            </a:r>
            <a:endParaRPr lang="en-US" sz="2000" b="0" i="0" u="none" strike="noStrike" cap="none" dirty="0">
              <a:solidFill>
                <a:schemeClr val="bg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527" name="Shape 527"/>
          <p:cNvSpPr txBox="1">
            <a:spLocks noGrp="1"/>
          </p:cNvSpPr>
          <p:nvPr>
            <p:ph type="body" idx="1"/>
          </p:nvPr>
        </p:nvSpPr>
        <p:spPr>
          <a:xfrm>
            <a:off x="457200" y="163544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Copy of Article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>
                <a:latin typeface="+mj-lt"/>
              </a:rPr>
              <a:t>Or</a:t>
            </a:r>
          </a:p>
          <a:p>
            <a:pPr marL="457200" indent="-457200">
              <a:spcBef>
                <a:spcPts val="0"/>
              </a:spcBef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Email confirmation</a:t>
            </a:r>
          </a:p>
          <a:p>
            <a:pPr marL="457200" indent="-457200">
              <a:spcBef>
                <a:spcPts val="0"/>
              </a:spcBef>
            </a:pPr>
            <a:endParaRPr lang="en-US" dirty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Georgia News Submission Link: </a:t>
            </a:r>
            <a:r>
              <a:rPr lang="en-US" sz="2400" dirty="0">
                <a:hlinkClick r:id="rId3"/>
              </a:rPr>
              <a:t>https://gafccla.wufoo.com/forms/georgia-news-article-submission/</a:t>
            </a:r>
            <a:r>
              <a:rPr lang="en-US" sz="2400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417245-6482-4207-AA31-78F4FC11BB8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93a</a:t>
            </a:r>
          </a:p>
        </p:txBody>
      </p:sp>
    </p:spTree>
  </p:cSld>
  <p:clrMapOvr>
    <a:masterClrMapping/>
  </p:clrMapOvr>
  <p:transition spd="slow">
    <p:cut/>
  </p:transition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Shape 526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103227"/>
          </a:xfrm>
          <a:prstGeom prst="rect">
            <a:avLst/>
          </a:prstGeom>
          <a:solidFill>
            <a:srgbClr val="80008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7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Chapter News Articles Submitted - Georgia News</a:t>
            </a:r>
            <a:br>
              <a:rPr lang="en-US" sz="20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1 point per submission / 2 points max</a:t>
            </a:r>
            <a:b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bg1"/>
                </a:solidFill>
              </a:rPr>
              <a:t>Evidence Slide 93b</a:t>
            </a:r>
            <a:endParaRPr lang="en-US" sz="2000" b="0" i="0" u="none" strike="noStrike" cap="none" dirty="0">
              <a:solidFill>
                <a:schemeClr val="bg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527" name="Shape 527"/>
          <p:cNvSpPr txBox="1">
            <a:spLocks noGrp="1"/>
          </p:cNvSpPr>
          <p:nvPr>
            <p:ph type="body" idx="1"/>
          </p:nvPr>
        </p:nvSpPr>
        <p:spPr>
          <a:xfrm>
            <a:off x="457200" y="165604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Copy of Article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>
                <a:latin typeface="+mj-lt"/>
              </a:rPr>
              <a:t>Or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Email confirmation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endParaRPr lang="en-US" dirty="0">
              <a:latin typeface="+mj-lt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Georgia </a:t>
            </a:r>
            <a:r>
              <a:rPr lang="en-US" sz="2400" dirty="0">
                <a:latin typeface="+mj-lt"/>
              </a:rPr>
              <a:t>News Submission Link: </a:t>
            </a:r>
            <a:r>
              <a:rPr lang="en-US" sz="2400" dirty="0">
                <a:latin typeface="+mj-lt"/>
                <a:hlinkClick r:id="rId3"/>
              </a:rPr>
              <a:t>https://gafccla.wufoo.com/forms/georgia-news-article-submission/</a:t>
            </a:r>
            <a:r>
              <a:rPr lang="en-US" sz="2400" dirty="0">
                <a:latin typeface="+mj-lt"/>
              </a:rPr>
              <a:t> </a:t>
            </a:r>
            <a:endParaRPr lang="en-US" sz="24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50B713-0C2F-4263-9C66-91EF52648BF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93b</a:t>
            </a:r>
          </a:p>
        </p:txBody>
      </p:sp>
    </p:spTree>
    <p:extLst>
      <p:ext uri="{BB962C8B-B14F-4D97-AF65-F5344CB8AC3E}">
        <p14:creationId xmlns:p14="http://schemas.microsoft.com/office/powerpoint/2010/main" val="923073392"/>
      </p:ext>
    </p:extLst>
  </p:cSld>
  <p:clrMapOvr>
    <a:masterClrMapping/>
  </p:clrMapOvr>
  <p:transition spd="slow">
    <p:cut/>
  </p:transition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Shape 53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266064"/>
          </a:xfrm>
          <a:prstGeom prst="rect">
            <a:avLst/>
          </a:prstGeom>
          <a:solidFill>
            <a:srgbClr val="80008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Chapter News Articles Submitted</a:t>
            </a:r>
            <a:b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Chapter News</a:t>
            </a:r>
            <a:r>
              <a:rPr lang="en-US" sz="2400" b="1" dirty="0">
                <a:solidFill>
                  <a:schemeClr val="bg1"/>
                </a:solidFill>
                <a:latin typeface="+mj-lt"/>
              </a:rPr>
              <a:t>l</a:t>
            </a:r>
            <a: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etter</a:t>
            </a:r>
            <a:br>
              <a:rPr lang="en-US" sz="20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1 point per submission / 2 points max</a:t>
            </a:r>
            <a:b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bg1"/>
                </a:solidFill>
              </a:rPr>
              <a:t>Evidence Slide 94a</a:t>
            </a:r>
            <a:endParaRPr lang="en-US" sz="2000" b="0" i="0" u="none" strike="noStrike" cap="none" dirty="0">
              <a:solidFill>
                <a:schemeClr val="bg1"/>
              </a:solidFill>
              <a:latin typeface="+mj-lt"/>
              <a:sym typeface="Calibri"/>
            </a:endParaRPr>
          </a:p>
        </p:txBody>
      </p:sp>
      <p:sp>
        <p:nvSpPr>
          <p:cNvPr id="539" name="Shape 539"/>
          <p:cNvSpPr txBox="1">
            <a:spLocks noGrp="1"/>
          </p:cNvSpPr>
          <p:nvPr>
            <p:ph type="body" idx="1"/>
          </p:nvPr>
        </p:nvSpPr>
        <p:spPr>
          <a:xfrm>
            <a:off x="457200" y="1743075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Copy of Article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411C6F-FF01-40DC-970B-C7565ACF95D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94a</a:t>
            </a:r>
          </a:p>
        </p:txBody>
      </p:sp>
    </p:spTree>
  </p:cSld>
  <p:clrMapOvr>
    <a:masterClrMapping/>
  </p:clrMapOvr>
  <p:transition spd="slow">
    <p:cut/>
  </p:transition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Shape 538"/>
          <p:cNvSpPr txBox="1">
            <a:spLocks noGrp="1"/>
          </p:cNvSpPr>
          <p:nvPr>
            <p:ph type="title"/>
          </p:nvPr>
        </p:nvSpPr>
        <p:spPr>
          <a:xfrm>
            <a:off x="457200" y="201168"/>
            <a:ext cx="8229600" cy="1239325"/>
          </a:xfrm>
          <a:prstGeom prst="rect">
            <a:avLst/>
          </a:prstGeom>
          <a:solidFill>
            <a:srgbClr val="80008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Chapter News Articles Submitted</a:t>
            </a:r>
            <a:b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Chapter News</a:t>
            </a:r>
            <a:r>
              <a:rPr lang="en-US" sz="2400" b="1" dirty="0">
                <a:solidFill>
                  <a:schemeClr val="bg1"/>
                </a:solidFill>
                <a:latin typeface="+mj-lt"/>
              </a:rPr>
              <a:t>l</a:t>
            </a:r>
            <a: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etter</a:t>
            </a:r>
            <a:br>
              <a:rPr lang="en-US" sz="20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1 point per submission / 2 points max</a:t>
            </a:r>
            <a:b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bg1"/>
                </a:solidFill>
              </a:rPr>
              <a:t>Evidence Slide 94b</a:t>
            </a:r>
            <a:endParaRPr lang="en-US" sz="2000" b="0" i="0" u="none" strike="noStrike" cap="none" dirty="0">
              <a:solidFill>
                <a:schemeClr val="bg1"/>
              </a:solidFill>
              <a:latin typeface="+mj-lt"/>
              <a:sym typeface="Calibri"/>
            </a:endParaRPr>
          </a:p>
        </p:txBody>
      </p:sp>
      <p:sp>
        <p:nvSpPr>
          <p:cNvPr id="539" name="Shape 539"/>
          <p:cNvSpPr txBox="1">
            <a:spLocks noGrp="1"/>
          </p:cNvSpPr>
          <p:nvPr>
            <p:ph type="body" idx="1"/>
          </p:nvPr>
        </p:nvSpPr>
        <p:spPr>
          <a:xfrm>
            <a:off x="457200" y="1957039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Copy of Article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13D609-6B0B-4C18-BD62-4430F5BE58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94b</a:t>
            </a:r>
          </a:p>
        </p:txBody>
      </p:sp>
    </p:spTree>
    <p:extLst>
      <p:ext uri="{BB962C8B-B14F-4D97-AF65-F5344CB8AC3E}">
        <p14:creationId xmlns:p14="http://schemas.microsoft.com/office/powerpoint/2010/main" val="3028653467"/>
      </p:ext>
    </p:extLst>
  </p:cSld>
  <p:clrMapOvr>
    <a:masterClrMapping/>
  </p:clrMapOvr>
  <p:transition spd="slow">
    <p:cut/>
  </p:transition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Shape 550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228487"/>
          </a:xfrm>
          <a:prstGeom prst="rect">
            <a:avLst/>
          </a:prstGeom>
          <a:solidFill>
            <a:srgbClr val="80008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3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Chapter News Articles Submitted</a:t>
            </a:r>
            <a:br>
              <a:rPr lang="en-US" sz="243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3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Georgia FCCLA Chapter Spotlight </a:t>
            </a:r>
            <a:br>
              <a:rPr lang="en-US" sz="18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bg1"/>
                </a:solidFill>
                <a:latin typeface="+mj-lt"/>
              </a:rPr>
              <a:t>2</a:t>
            </a:r>
            <a: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 point per submission / </a:t>
            </a:r>
            <a:r>
              <a:rPr lang="en-US" sz="1600" dirty="0">
                <a:solidFill>
                  <a:schemeClr val="bg1"/>
                </a:solidFill>
                <a:latin typeface="+mj-lt"/>
              </a:rPr>
              <a:t>8</a:t>
            </a:r>
            <a: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 points max</a:t>
            </a:r>
            <a:b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bg1"/>
                </a:solidFill>
              </a:rPr>
              <a:t>Evidence Slide 95a</a:t>
            </a:r>
            <a:endParaRPr lang="en-US" sz="1800" b="0" i="0" u="none" strike="noStrike" cap="none" dirty="0">
              <a:solidFill>
                <a:schemeClr val="bg1"/>
              </a:solidFill>
              <a:latin typeface="+mj-lt"/>
              <a:sym typeface="Calibri"/>
            </a:endParaRPr>
          </a:p>
        </p:txBody>
      </p:sp>
      <p:sp>
        <p:nvSpPr>
          <p:cNvPr id="551" name="Shape 55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Copy of Article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 dirty="0">
                <a:hlinkClick r:id="rId3"/>
              </a:rPr>
              <a:t>Chapter News - Georgia FCCLA (gafccla.com)</a:t>
            </a:r>
            <a:endParaRPr lang="en-US" dirty="0"/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*Look for your Region</a:t>
            </a:r>
            <a:r>
              <a:rPr lang="en-US" dirty="0">
                <a:latin typeface="+mj-lt"/>
              </a:rPr>
              <a:t> to submit a Chapter Spotlight* </a:t>
            </a:r>
            <a:endParaRPr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3DC968-0426-49B5-B106-1563253635C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95a</a:t>
            </a:r>
          </a:p>
        </p:txBody>
      </p:sp>
    </p:spTree>
  </p:cSld>
  <p:clrMapOvr>
    <a:masterClrMapping/>
  </p:clrMapOvr>
  <p:transition spd="slow">
    <p:cut/>
  </p:transition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Shape 550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228487"/>
          </a:xfrm>
          <a:prstGeom prst="rect">
            <a:avLst/>
          </a:prstGeom>
          <a:solidFill>
            <a:srgbClr val="80008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3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Chapter News Articles Submitted</a:t>
            </a:r>
            <a:br>
              <a:rPr lang="en-US" sz="243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3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Georgia FCCLA Chapter Spotlight </a:t>
            </a:r>
            <a:br>
              <a:rPr lang="en-US" sz="18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bg1"/>
                </a:solidFill>
                <a:latin typeface="+mj-lt"/>
              </a:rPr>
              <a:t>2</a:t>
            </a:r>
            <a: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 point per submission / </a:t>
            </a:r>
            <a:r>
              <a:rPr lang="en-US" sz="1600" dirty="0">
                <a:solidFill>
                  <a:schemeClr val="bg1"/>
                </a:solidFill>
                <a:latin typeface="+mj-lt"/>
              </a:rPr>
              <a:t>8</a:t>
            </a:r>
            <a: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 points max</a:t>
            </a:r>
            <a:b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bg1"/>
                </a:solidFill>
              </a:rPr>
              <a:t>Evidence Slide 95b</a:t>
            </a:r>
            <a:endParaRPr lang="en-US" sz="1800" b="0" i="0" u="none" strike="noStrike" cap="none" dirty="0">
              <a:solidFill>
                <a:schemeClr val="bg1"/>
              </a:solidFill>
              <a:latin typeface="+mj-lt"/>
              <a:sym typeface="Calibri"/>
            </a:endParaRPr>
          </a:p>
        </p:txBody>
      </p:sp>
      <p:sp>
        <p:nvSpPr>
          <p:cNvPr id="551" name="Shape 55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Copy of Article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 dirty="0">
                <a:hlinkClick r:id="rId3"/>
              </a:rPr>
              <a:t>Chapter News - Georgia FCCLA (gafccla.com)</a:t>
            </a:r>
            <a:endParaRPr lang="en-US" dirty="0"/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*Look for your Region</a:t>
            </a:r>
            <a:r>
              <a:rPr lang="en-US" dirty="0">
                <a:latin typeface="+mj-lt"/>
              </a:rPr>
              <a:t> to submit a Chapter Spotlight* </a:t>
            </a: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50CB79-FDDC-4452-9B3C-605C355A9F3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95b</a:t>
            </a:r>
          </a:p>
        </p:txBody>
      </p:sp>
    </p:spTree>
    <p:extLst>
      <p:ext uri="{BB962C8B-B14F-4D97-AF65-F5344CB8AC3E}">
        <p14:creationId xmlns:p14="http://schemas.microsoft.com/office/powerpoint/2010/main" val="2349362524"/>
      </p:ext>
    </p:extLst>
  </p:cSld>
  <p:clrMapOvr>
    <a:masterClrMapping/>
  </p:clrMapOvr>
  <p:transition spd="slow">
    <p:cut/>
  </p:transition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Shape 550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325563"/>
          </a:xfrm>
          <a:prstGeom prst="rect">
            <a:avLst/>
          </a:prstGeom>
          <a:solidFill>
            <a:srgbClr val="80008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3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Chapter News Articles Submitted</a:t>
            </a:r>
            <a:br>
              <a:rPr lang="en-US" sz="243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3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Georgia FCCLA Chapter Spotlight </a:t>
            </a:r>
            <a:br>
              <a:rPr lang="en-US" sz="18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bg1"/>
                </a:solidFill>
                <a:latin typeface="+mj-lt"/>
              </a:rPr>
              <a:t>2</a:t>
            </a:r>
            <a: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 point per submission / </a:t>
            </a:r>
            <a:r>
              <a:rPr lang="en-US" sz="1600" dirty="0">
                <a:solidFill>
                  <a:schemeClr val="bg1"/>
                </a:solidFill>
                <a:latin typeface="+mj-lt"/>
              </a:rPr>
              <a:t>8</a:t>
            </a:r>
            <a: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 points max</a:t>
            </a:r>
            <a:b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bg1"/>
                </a:solidFill>
              </a:rPr>
              <a:t>Evidence Slide 95c</a:t>
            </a:r>
            <a:endParaRPr lang="en-US" sz="1800" b="0" i="0" u="none" strike="noStrike" cap="none" dirty="0">
              <a:solidFill>
                <a:schemeClr val="bg1"/>
              </a:solidFill>
              <a:latin typeface="+mj-lt"/>
              <a:sym typeface="Calibri"/>
            </a:endParaRPr>
          </a:p>
        </p:txBody>
      </p:sp>
      <p:sp>
        <p:nvSpPr>
          <p:cNvPr id="551" name="Shape 55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Copy of Article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7FA282-0522-45B7-8039-30453D98773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95c</a:t>
            </a:r>
          </a:p>
        </p:txBody>
      </p:sp>
    </p:spTree>
    <p:extLst>
      <p:ext uri="{BB962C8B-B14F-4D97-AF65-F5344CB8AC3E}">
        <p14:creationId xmlns:p14="http://schemas.microsoft.com/office/powerpoint/2010/main" val="1711427373"/>
      </p:ext>
    </p:extLst>
  </p:cSld>
  <p:clrMapOvr>
    <a:masterClrMapping/>
  </p:clrMapOvr>
  <p:transition spd="slow">
    <p:cut/>
  </p:transition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Shape 550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325563"/>
          </a:xfrm>
          <a:prstGeom prst="rect">
            <a:avLst/>
          </a:prstGeom>
          <a:solidFill>
            <a:srgbClr val="80008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3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Chapter News Articles Submitted</a:t>
            </a:r>
            <a:br>
              <a:rPr lang="en-US" sz="243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3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Georgia FCCLA Chapter Spotlight </a:t>
            </a:r>
            <a:br>
              <a:rPr lang="en-US" sz="18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bg1"/>
                </a:solidFill>
                <a:latin typeface="+mj-lt"/>
              </a:rPr>
              <a:t>2</a:t>
            </a:r>
            <a: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 point per submission / </a:t>
            </a:r>
            <a:r>
              <a:rPr lang="en-US" sz="1600" dirty="0">
                <a:solidFill>
                  <a:schemeClr val="bg1"/>
                </a:solidFill>
                <a:latin typeface="+mj-lt"/>
              </a:rPr>
              <a:t>8</a:t>
            </a:r>
            <a: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 points max</a:t>
            </a:r>
            <a:b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bg1"/>
                </a:solidFill>
              </a:rPr>
              <a:t>Evidence Slide 95d</a:t>
            </a:r>
            <a:endParaRPr lang="en-US" sz="1800" b="0" i="0" u="none" strike="noStrike" cap="none" dirty="0">
              <a:solidFill>
                <a:schemeClr val="bg1"/>
              </a:solidFill>
              <a:latin typeface="+mj-lt"/>
              <a:sym typeface="Calibri"/>
            </a:endParaRPr>
          </a:p>
        </p:txBody>
      </p:sp>
      <p:sp>
        <p:nvSpPr>
          <p:cNvPr id="551" name="Shape 55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Copy of Article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C94128-B869-45ED-83EB-0E892A9B189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95d</a:t>
            </a:r>
          </a:p>
        </p:txBody>
      </p:sp>
    </p:spTree>
    <p:extLst>
      <p:ext uri="{BB962C8B-B14F-4D97-AF65-F5344CB8AC3E}">
        <p14:creationId xmlns:p14="http://schemas.microsoft.com/office/powerpoint/2010/main" val="2911923152"/>
      </p:ext>
    </p:extLst>
  </p:cSld>
  <p:clrMapOvr>
    <a:masterClrMapping/>
  </p:clrMapOvr>
  <p:transition spd="slow">
    <p:cut/>
  </p:transition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2A0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742" y="2680212"/>
            <a:ext cx="8229600" cy="1143000"/>
          </a:xfrm>
          <a:noFill/>
        </p:spPr>
        <p:txBody>
          <a:bodyPr/>
          <a:lstStyle/>
          <a:p>
            <a:pPr>
              <a:lnSpc>
                <a:spcPct val="94000"/>
              </a:lnSpc>
            </a:pPr>
            <a:r>
              <a:rPr lang="en-US" sz="9600" b="1" dirty="0">
                <a:solidFill>
                  <a:schemeClr val="tx1"/>
                </a:solidFill>
                <a:latin typeface="+mj-lt"/>
              </a:rPr>
              <a:t>Chapter</a:t>
            </a:r>
            <a:br>
              <a:rPr lang="en-US" sz="9600" b="1" dirty="0">
                <a:solidFill>
                  <a:schemeClr val="tx1"/>
                </a:solidFill>
                <a:latin typeface="+mj-lt"/>
              </a:rPr>
            </a:br>
            <a:r>
              <a:rPr lang="en-US" sz="9600" b="1" dirty="0">
                <a:solidFill>
                  <a:schemeClr val="tx1"/>
                </a:solidFill>
                <a:latin typeface="+mj-lt"/>
              </a:rPr>
              <a:t>Arranged Publicity</a:t>
            </a:r>
          </a:p>
        </p:txBody>
      </p:sp>
    </p:spTree>
    <p:extLst>
      <p:ext uri="{BB962C8B-B14F-4D97-AF65-F5344CB8AC3E}">
        <p14:creationId xmlns:p14="http://schemas.microsoft.com/office/powerpoint/2010/main" val="1058370451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Shape 562"/>
          <p:cNvSpPr txBox="1">
            <a:spLocks noGrp="1"/>
          </p:cNvSpPr>
          <p:nvPr>
            <p:ph type="title"/>
          </p:nvPr>
        </p:nvSpPr>
        <p:spPr>
          <a:xfrm>
            <a:off x="457200" y="245409"/>
            <a:ext cx="8229600" cy="972855"/>
          </a:xfrm>
          <a:prstGeom prst="rect">
            <a:avLst/>
          </a:prstGeom>
          <a:solidFill>
            <a:srgbClr val="B2A0C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700" b="1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Chapter Arranged Publicity - Radio Program</a:t>
            </a:r>
            <a:br>
              <a:rPr lang="en-US" sz="2000" b="0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2 points</a:t>
            </a:r>
            <a:br>
              <a:rPr lang="en-US" sz="1600" b="0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tx1"/>
                </a:solidFill>
              </a:rPr>
              <a:t>Evidence Slide 96</a:t>
            </a:r>
            <a:endParaRPr lang="en-US" sz="2000" b="0" i="0" u="none" strike="noStrike" cap="none" dirty="0">
              <a:solidFill>
                <a:schemeClr val="tx1"/>
              </a:solidFill>
              <a:latin typeface="+mj-lt"/>
              <a:sym typeface="Calibri"/>
            </a:endParaRPr>
          </a:p>
        </p:txBody>
      </p:sp>
      <p:sp>
        <p:nvSpPr>
          <p:cNvPr id="563" name="Shape 563"/>
          <p:cNvSpPr txBox="1">
            <a:spLocks noGrp="1"/>
          </p:cNvSpPr>
          <p:nvPr>
            <p:ph type="body" idx="1"/>
          </p:nvPr>
        </p:nvSpPr>
        <p:spPr>
          <a:xfrm>
            <a:off x="457200" y="1462414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Provide Radio Station information/dates aired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>
                <a:latin typeface="+mj-lt"/>
              </a:rPr>
              <a:t>Or</a:t>
            </a:r>
          </a:p>
          <a:p>
            <a:pPr marL="457200" indent="-457200">
              <a:spcBef>
                <a:spcPts val="0"/>
              </a:spcBef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Email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>
                <a:latin typeface="+mj-lt"/>
              </a:rPr>
              <a:t>Or</a:t>
            </a:r>
          </a:p>
          <a:p>
            <a:pPr marL="457200" indent="-457200">
              <a:spcBef>
                <a:spcPts val="0"/>
              </a:spcBef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Radio Clip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+mj-lt"/>
              </a:rPr>
              <a:t>Or</a:t>
            </a:r>
          </a:p>
          <a:p>
            <a:pPr marL="457200" indent="-457200">
              <a:spcBef>
                <a:spcPts val="0"/>
              </a:spcBef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Picture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highlight>
                  <a:srgbClr val="FFFF00"/>
                </a:highlight>
              </a:rPr>
              <a:t>*Cannot be related to state or region officer duties.</a:t>
            </a:r>
          </a:p>
          <a:p>
            <a:pPr marL="0" indent="0">
              <a:spcBef>
                <a:spcPts val="0"/>
              </a:spcBef>
              <a:buNone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F20145-581F-42D4-A2AE-1BCB88996CD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96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32556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State Leadership Conference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National Anthem Performer Application</a:t>
            </a:r>
            <a:br>
              <a:rPr lang="en-US" sz="3959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  <a:t> </a:t>
            </a:r>
            <a:r>
              <a:rPr lang="en-US" sz="1800" dirty="0">
                <a:latin typeface="+mj-lt"/>
              </a:rPr>
              <a:t>1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  <a:t> point</a:t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</a:br>
            <a:r>
              <a:rPr lang="en-US" sz="1800" dirty="0"/>
              <a:t>Evidence Slide 9</a:t>
            </a:r>
            <a:endParaRPr lang="en-US" sz="1800" b="0" i="0" u="none" strike="noStrike" cap="none" dirty="0">
              <a:solidFill>
                <a:schemeClr val="dk1"/>
              </a:solidFill>
              <a:latin typeface="+mj-lt"/>
              <a:sym typeface="Calibri"/>
            </a:endParaRPr>
          </a:p>
        </p:txBody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457200" y="1741118"/>
            <a:ext cx="8229600" cy="438504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Email confirmation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endParaRPr lang="en-US" dirty="0">
              <a:latin typeface="+mj-lt"/>
            </a:endParaRP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A8A1F9-5A26-4DBF-8962-9CA7775A5B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9</a:t>
            </a:r>
          </a:p>
        </p:txBody>
      </p:sp>
    </p:spTree>
    <p:extLst>
      <p:ext uri="{BB962C8B-B14F-4D97-AF65-F5344CB8AC3E}">
        <p14:creationId xmlns:p14="http://schemas.microsoft.com/office/powerpoint/2010/main" val="2581133840"/>
      </p:ext>
    </p:extLst>
  </p:cSld>
  <p:clrMapOvr>
    <a:masterClrMapping/>
  </p:clrMapOvr>
  <p:transition spd="slow">
    <p:cut/>
  </p:transition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Shape 56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015544"/>
          </a:xfrm>
          <a:prstGeom prst="rect">
            <a:avLst/>
          </a:prstGeom>
          <a:solidFill>
            <a:srgbClr val="B2A0C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700" b="1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Chapter Arranged Publicity - TV Program </a:t>
            </a:r>
            <a:br>
              <a:rPr lang="en-US" sz="2000" b="0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2 points</a:t>
            </a:r>
            <a:br>
              <a:rPr lang="en-US" sz="1600" b="0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tx1"/>
                </a:solidFill>
              </a:rPr>
              <a:t>Evidence Slide 97</a:t>
            </a:r>
            <a:endParaRPr lang="en-US" sz="2000" b="0" i="0" u="none" strike="noStrike" cap="none" dirty="0">
              <a:solidFill>
                <a:schemeClr val="tx1"/>
              </a:solidFill>
              <a:latin typeface="+mj-lt"/>
              <a:sym typeface="Calibri"/>
            </a:endParaRPr>
          </a:p>
        </p:txBody>
      </p:sp>
      <p:sp>
        <p:nvSpPr>
          <p:cNvPr id="569" name="Shape 56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Provide TV Program info/ dates aired</a:t>
            </a: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r>
              <a:rPr lang="en-US" dirty="0">
                <a:latin typeface="+mj-lt"/>
              </a:rPr>
              <a:t>Or</a:t>
            </a:r>
          </a:p>
          <a:p>
            <a:pPr marL="457200" indent="-457200">
              <a:spcBef>
                <a:spcPts val="0"/>
              </a:spcBef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Email</a:t>
            </a: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r>
              <a:rPr lang="en-US" dirty="0">
                <a:latin typeface="+mj-lt"/>
              </a:rPr>
              <a:t>Or</a:t>
            </a:r>
          </a:p>
          <a:p>
            <a:pPr marL="457200" indent="-457200">
              <a:spcBef>
                <a:spcPts val="0"/>
              </a:spcBef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Television Clip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+mj-lt"/>
              </a:rPr>
              <a:t>Or</a:t>
            </a:r>
          </a:p>
          <a:p>
            <a:pPr marL="457200" indent="-457200">
              <a:spcBef>
                <a:spcPts val="0"/>
              </a:spcBef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Picture</a:t>
            </a:r>
          </a:p>
          <a:p>
            <a:pPr marL="457200" indent="-457200">
              <a:spcBef>
                <a:spcPts val="0"/>
              </a:spcBef>
            </a:pPr>
            <a:endParaRPr lang="en-US" dirty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highlight>
                  <a:srgbClr val="FFFF00"/>
                </a:highlight>
              </a:rPr>
              <a:t>*Cannot be related to state or region officer duties or related school news.</a:t>
            </a:r>
          </a:p>
          <a:p>
            <a:pPr marL="457200" indent="-457200">
              <a:spcBef>
                <a:spcPts val="0"/>
              </a:spcBef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B61BAC-F5A0-4597-9FFE-E5EC9BD2B24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97</a:t>
            </a:r>
          </a:p>
        </p:txBody>
      </p:sp>
    </p:spTree>
  </p:cSld>
  <p:clrMapOvr>
    <a:masterClrMapping/>
  </p:clrMapOvr>
  <p:transition spd="slow">
    <p:cut/>
  </p:transition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Shape 574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095377"/>
          </a:xfrm>
          <a:prstGeom prst="rect">
            <a:avLst/>
          </a:prstGeom>
          <a:solidFill>
            <a:srgbClr val="B2A0C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Chapter Arranged Publicity - Fair booth other than G</a:t>
            </a:r>
            <a:r>
              <a:rPr lang="en-US" sz="2000" b="1" dirty="0">
                <a:latin typeface="+mj-lt"/>
              </a:rPr>
              <a:t>eorgia </a:t>
            </a:r>
            <a:r>
              <a:rPr lang="en-US" sz="20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National Fair (Fall Rally)</a:t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2 points</a:t>
            </a:r>
            <a:b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tx1"/>
                </a:solidFill>
              </a:rPr>
              <a:t>Evidence Slide 97</a:t>
            </a:r>
            <a:endParaRPr lang="en-US" sz="1800" b="0" i="0" u="none" strike="noStrike" cap="none" dirty="0">
              <a:solidFill>
                <a:schemeClr val="tx1"/>
              </a:solidFill>
              <a:latin typeface="+mj-lt"/>
              <a:sym typeface="Calibri"/>
            </a:endParaRPr>
          </a:p>
        </p:txBody>
      </p:sp>
      <p:sp>
        <p:nvSpPr>
          <p:cNvPr id="575" name="Shape 57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Picture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dirty="0">
                <a:latin typeface="+mj-lt"/>
              </a:rPr>
              <a:t>Label Activity</a:t>
            </a: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2F1012-68BB-4C3B-9001-57BA94BC8BC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98</a:t>
            </a:r>
          </a:p>
        </p:txBody>
      </p:sp>
    </p:spTree>
  </p:cSld>
  <p:clrMapOvr>
    <a:masterClrMapping/>
  </p:clrMapOvr>
  <p:transition spd="slow">
    <p:cut/>
  </p:transition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Shape 580"/>
          <p:cNvSpPr txBox="1">
            <a:spLocks noGrp="1"/>
          </p:cNvSpPr>
          <p:nvPr>
            <p:ph type="title"/>
          </p:nvPr>
        </p:nvSpPr>
        <p:spPr>
          <a:xfrm>
            <a:off x="457200" y="296950"/>
            <a:ext cx="8229600" cy="930601"/>
          </a:xfrm>
          <a:prstGeom prst="rect">
            <a:avLst/>
          </a:prstGeom>
          <a:solidFill>
            <a:srgbClr val="B2A0C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Chapter Arranged Publicity - School Exhibit</a:t>
            </a:r>
            <a:br>
              <a:rPr lang="en-US" sz="20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1 point</a:t>
            </a:r>
            <a:b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tx1"/>
                </a:solidFill>
              </a:rPr>
              <a:t>Evidence Slide 99</a:t>
            </a:r>
            <a:endParaRPr lang="en-US" sz="2000" b="0" i="0" u="none" strike="noStrike" cap="none" dirty="0">
              <a:solidFill>
                <a:schemeClr val="tx1"/>
              </a:solidFill>
              <a:latin typeface="+mj-lt"/>
              <a:sym typeface="Calibri"/>
            </a:endParaRPr>
          </a:p>
        </p:txBody>
      </p:sp>
      <p:sp>
        <p:nvSpPr>
          <p:cNvPr id="581" name="Shape 58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Pictures</a:t>
            </a: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dirty="0">
                <a:latin typeface="+mj-lt"/>
              </a:rPr>
              <a:t>Label Activity</a:t>
            </a: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27AAB1-7565-4D27-8F7B-221A13FAA53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99</a:t>
            </a:r>
          </a:p>
        </p:txBody>
      </p:sp>
    </p:spTree>
  </p:cSld>
  <p:clrMapOvr>
    <a:masterClrMapping/>
  </p:clrMapOvr>
  <p:transition spd="slow">
    <p:cut/>
  </p:transition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Shape 58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940388"/>
          </a:xfrm>
          <a:prstGeom prst="rect">
            <a:avLst/>
          </a:prstGeom>
          <a:solidFill>
            <a:srgbClr val="B2A0C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Chapter Arranged Publicity - Public Exhibit</a:t>
            </a:r>
            <a:br>
              <a:rPr lang="en-US" sz="3959" b="0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 1 point</a:t>
            </a:r>
            <a:br>
              <a:rPr lang="en-US" sz="1600" b="0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tx1"/>
                </a:solidFill>
              </a:rPr>
              <a:t>Evidence Slide 100</a:t>
            </a:r>
            <a:endParaRPr lang="en-US" sz="1800" b="0" i="0" u="none" strike="noStrike" cap="none" dirty="0">
              <a:solidFill>
                <a:schemeClr val="tx1"/>
              </a:solidFill>
              <a:latin typeface="+mj-lt"/>
              <a:sym typeface="Calibri"/>
            </a:endParaRPr>
          </a:p>
        </p:txBody>
      </p:sp>
      <p:sp>
        <p:nvSpPr>
          <p:cNvPr id="587" name="Shape 587"/>
          <p:cNvSpPr txBox="1">
            <a:spLocks noGrp="1"/>
          </p:cNvSpPr>
          <p:nvPr>
            <p:ph type="body" idx="1"/>
          </p:nvPr>
        </p:nvSpPr>
        <p:spPr>
          <a:xfrm>
            <a:off x="457200" y="1437361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Pictures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Label activity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DFABD6-C498-45AC-B33D-2BC38C88492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100</a:t>
            </a:r>
          </a:p>
        </p:txBody>
      </p:sp>
    </p:spTree>
  </p:cSld>
  <p:clrMapOvr>
    <a:masterClrMapping/>
  </p:clrMapOvr>
  <p:transition spd="slow">
    <p:cut/>
  </p:transition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Shape 59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940388"/>
          </a:xfrm>
          <a:prstGeom prst="rect">
            <a:avLst/>
          </a:prstGeom>
          <a:solidFill>
            <a:srgbClr val="B2A0C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Chapter Arranged Publicity - Video/School Broadcast </a:t>
            </a:r>
            <a:br>
              <a:rPr lang="en-US" sz="4400" b="0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1 point</a:t>
            </a:r>
            <a:br>
              <a:rPr lang="en-US" sz="1600" b="0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tx1"/>
                </a:solidFill>
              </a:rPr>
              <a:t>Evidence Slide 101</a:t>
            </a:r>
            <a:endParaRPr lang="en-US" sz="2000" b="0" i="0" u="none" strike="noStrike" cap="none" dirty="0">
              <a:solidFill>
                <a:schemeClr val="tx1"/>
              </a:solidFill>
              <a:latin typeface="+mj-lt"/>
              <a:sym typeface="Calibri"/>
            </a:endParaRPr>
          </a:p>
        </p:txBody>
      </p:sp>
      <p:sp>
        <p:nvSpPr>
          <p:cNvPr id="593" name="Shape 59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+mj-lt"/>
              </a:rPr>
              <a:t>Please include date aired and description</a:t>
            </a:r>
          </a:p>
          <a:p>
            <a:pPr indent="-342900">
              <a:spcBef>
                <a:spcPts val="0"/>
              </a:spcBef>
            </a:pPr>
            <a:endParaRPr lang="en-US" dirty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+mj-lt"/>
              </a:rPr>
              <a:t>Documentation: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Email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dirty="0">
                <a:latin typeface="+mj-lt"/>
              </a:rPr>
              <a:t>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r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Clip</a:t>
            </a: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r>
              <a:rPr lang="en-US" dirty="0">
                <a:latin typeface="+mj-lt"/>
              </a:rPr>
              <a:t>Or</a:t>
            </a:r>
          </a:p>
          <a:p>
            <a:pPr marL="457200" indent="-457200"/>
            <a:r>
              <a:rPr lang="en-US" dirty="0">
                <a:latin typeface="+mj-lt"/>
              </a:rPr>
              <a:t>Picture</a:t>
            </a: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EEA894-2B5F-4BDB-9EFB-4D2B545D7C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101</a:t>
            </a:r>
          </a:p>
        </p:txBody>
      </p:sp>
    </p:spTree>
  </p:cSld>
  <p:clrMapOvr>
    <a:masterClrMapping/>
  </p:clrMapOvr>
  <p:transition spd="slow">
    <p:cut/>
  </p:transition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Shape 544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278591"/>
          </a:xfrm>
          <a:prstGeom prst="rect">
            <a:avLst/>
          </a:prstGeom>
          <a:solidFill>
            <a:srgbClr val="B2A0C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Chapter News Articles Submitted</a:t>
            </a:r>
            <a:br>
              <a:rPr lang="en-US" sz="2400" b="1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Chapter/School Website </a:t>
            </a:r>
            <a:br>
              <a:rPr lang="en-US" sz="1800" b="0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1 point</a:t>
            </a:r>
            <a:br>
              <a:rPr lang="en-US" sz="1600" b="0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tx1"/>
                </a:solidFill>
              </a:rPr>
              <a:t>Evidence Slide 102</a:t>
            </a:r>
            <a:endParaRPr lang="en-US" sz="1800" b="0" i="0" u="none" strike="noStrike" cap="none" dirty="0">
              <a:solidFill>
                <a:schemeClr val="tx1"/>
              </a:solidFill>
              <a:latin typeface="+mj-lt"/>
              <a:sym typeface="Calibri"/>
            </a:endParaRPr>
          </a:p>
        </p:txBody>
      </p:sp>
      <p:sp>
        <p:nvSpPr>
          <p:cNvPr id="545" name="Shape 545"/>
          <p:cNvSpPr txBox="1">
            <a:spLocks noGrp="1"/>
          </p:cNvSpPr>
          <p:nvPr>
            <p:ph type="body" idx="1"/>
          </p:nvPr>
        </p:nvSpPr>
        <p:spPr>
          <a:xfrm>
            <a:off x="457200" y="1789265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Web Address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>
                <a:latin typeface="+mj-lt"/>
              </a:rPr>
              <a:t>Or </a:t>
            </a: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dirty="0">
                <a:latin typeface="+mj-lt"/>
              </a:rPr>
              <a:t>Picture</a:t>
            </a: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BA1DE8-16DC-468C-AD44-2B382825908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102</a:t>
            </a:r>
          </a:p>
        </p:txBody>
      </p:sp>
    </p:spTree>
  </p:cSld>
  <p:clrMapOvr>
    <a:masterClrMapping/>
  </p:clrMapOvr>
  <p:transition spd="slow">
    <p:cut/>
  </p:transition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Shape 60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965440"/>
          </a:xfrm>
          <a:prstGeom prst="rect">
            <a:avLst/>
          </a:prstGeom>
          <a:solidFill>
            <a:srgbClr val="B2A0C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7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Chapter Arranged Publicity - Bulletin Board</a:t>
            </a:r>
            <a:br>
              <a:rPr lang="en-US" sz="20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1 point</a:t>
            </a:r>
            <a:b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tx1"/>
                </a:solidFill>
              </a:rPr>
              <a:t>Evidence Slide 103</a:t>
            </a:r>
            <a:endParaRPr lang="en-US" sz="2000" b="0" i="0" u="none" strike="noStrike" cap="none" dirty="0">
              <a:solidFill>
                <a:schemeClr val="tx1"/>
              </a:solidFill>
              <a:latin typeface="+mj-lt"/>
              <a:sym typeface="Calibri"/>
            </a:endParaRPr>
          </a:p>
        </p:txBody>
      </p:sp>
      <p:sp>
        <p:nvSpPr>
          <p:cNvPr id="605" name="Shape 60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Picture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E61B0B-E352-4FC9-A6C2-B64D49AA674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103</a:t>
            </a:r>
          </a:p>
        </p:txBody>
      </p:sp>
    </p:spTree>
  </p:cSld>
  <p:clrMapOvr>
    <a:masterClrMapping/>
  </p:clrMapOvr>
  <p:transition spd="slow">
    <p:cut/>
  </p:transition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Shape 6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015544"/>
          </a:xfrm>
          <a:prstGeom prst="rect">
            <a:avLst/>
          </a:prstGeom>
          <a:solidFill>
            <a:srgbClr val="B2A0C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7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Chapter Arranged Publicity – Chapter T</a:t>
            </a:r>
            <a:r>
              <a:rPr lang="en-US" sz="2700" b="1" dirty="0">
                <a:latin typeface="+mj-lt"/>
              </a:rPr>
              <a:t>-</a:t>
            </a:r>
            <a:r>
              <a:rPr lang="en-US" sz="27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Shirt</a:t>
            </a:r>
            <a:br>
              <a:rPr lang="en-US" sz="20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1 point</a:t>
            </a:r>
            <a:b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tx1"/>
                </a:solidFill>
              </a:rPr>
              <a:t>Evidence Slide 104</a:t>
            </a:r>
            <a:endParaRPr lang="en-US" sz="2000" b="0" i="0" u="none" strike="noStrike" cap="none" dirty="0">
              <a:solidFill>
                <a:schemeClr val="tx1"/>
              </a:solidFill>
              <a:latin typeface="+mj-lt"/>
              <a:sym typeface="Calibri"/>
            </a:endParaRPr>
          </a:p>
        </p:txBody>
      </p:sp>
      <p:sp>
        <p:nvSpPr>
          <p:cNvPr id="611" name="Shape 611"/>
          <p:cNvSpPr txBox="1">
            <a:spLocks noGrp="1"/>
          </p:cNvSpPr>
          <p:nvPr>
            <p:ph type="body" idx="1"/>
          </p:nvPr>
        </p:nvSpPr>
        <p:spPr>
          <a:xfrm>
            <a:off x="457200" y="1424835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Picture of chapter members in chapter t-shirt. Online proof of t-shirt will not be accepted.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123B73-E4E7-4A82-AAB2-D3ACFB98DA3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104</a:t>
            </a:r>
          </a:p>
        </p:txBody>
      </p:sp>
    </p:spTree>
  </p:cSld>
  <p:clrMapOvr>
    <a:masterClrMapping/>
  </p:clrMapOvr>
  <p:transition spd="slow">
    <p:cut/>
  </p:transition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Shape 61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03226"/>
          </a:xfrm>
          <a:prstGeom prst="rect">
            <a:avLst/>
          </a:prstGeom>
          <a:solidFill>
            <a:srgbClr val="B2A0C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7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Chapter Arranged Publicity - Memorabilia</a:t>
            </a:r>
            <a:br>
              <a:rPr lang="en-US" sz="20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1 point</a:t>
            </a:r>
            <a:b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tx1"/>
                </a:solidFill>
              </a:rPr>
              <a:t>Evidence Slide 105</a:t>
            </a:r>
            <a:endParaRPr lang="en-US" sz="2000" b="0" i="0" u="none" strike="noStrike" cap="none" dirty="0">
              <a:solidFill>
                <a:schemeClr val="tx1"/>
              </a:solidFill>
              <a:latin typeface="+mj-lt"/>
              <a:sym typeface="Calibri"/>
            </a:endParaRPr>
          </a:p>
        </p:txBody>
      </p:sp>
      <p:sp>
        <p:nvSpPr>
          <p:cNvPr id="617" name="Shape 6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Picture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F1BD9D-9AE3-425B-8720-EE3DCD201D9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105</a:t>
            </a:r>
          </a:p>
        </p:txBody>
      </p:sp>
    </p:spTree>
  </p:cSld>
  <p:clrMapOvr>
    <a:masterClrMapping/>
  </p:clrMapOvr>
  <p:transition spd="slow">
    <p:cut/>
  </p:transition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Shape 6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977966"/>
          </a:xfrm>
          <a:prstGeom prst="rect">
            <a:avLst/>
          </a:prstGeom>
          <a:solidFill>
            <a:srgbClr val="B2A0C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7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Chapter Arranged Publicity - Marquee</a:t>
            </a:r>
            <a:br>
              <a:rPr lang="en-US" sz="20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1 point</a:t>
            </a:r>
            <a:br>
              <a:rPr lang="en-US" sz="1600" b="0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tx1"/>
                </a:solidFill>
              </a:rPr>
              <a:t>Evidence Slide 106</a:t>
            </a:r>
            <a:endParaRPr lang="en-US" sz="2000" b="0" i="0" u="none" strike="noStrike" cap="none" dirty="0">
              <a:solidFill>
                <a:schemeClr val="tx1"/>
              </a:solidFill>
              <a:latin typeface="+mj-lt"/>
              <a:sym typeface="Calibri"/>
            </a:endParaRPr>
          </a:p>
        </p:txBody>
      </p:sp>
      <p:sp>
        <p:nvSpPr>
          <p:cNvPr id="623" name="Shape 6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Picture of actual marquee with FCCLA Advertisement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DFA8C0-FEE1-4CBA-8D1B-DE17C8F955E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106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32556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State Leadership Conference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Attendance to Region Meeting</a:t>
            </a:r>
            <a:br>
              <a:rPr lang="en-US" sz="3959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  <a:t> </a:t>
            </a:r>
            <a:r>
              <a:rPr lang="en-US" sz="1800" dirty="0">
                <a:latin typeface="+mj-lt"/>
              </a:rPr>
              <a:t>1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  <a:t> point</a:t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</a:br>
            <a:r>
              <a:rPr lang="en-US" sz="1800" dirty="0"/>
              <a:t>Evidence Slide 10</a:t>
            </a:r>
            <a:endParaRPr lang="en-US" sz="1800" b="0" i="0" u="none" strike="noStrike" cap="none" dirty="0">
              <a:solidFill>
                <a:schemeClr val="dk1"/>
              </a:solidFill>
              <a:latin typeface="+mj-lt"/>
              <a:sym typeface="Calibri"/>
            </a:endParaRPr>
          </a:p>
        </p:txBody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457200" y="1741118"/>
            <a:ext cx="8229600" cy="438504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Picture of Chapter at Region Meeting 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>
                <a:latin typeface="+mj-lt"/>
              </a:rPr>
              <a:t>or</a:t>
            </a: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Registration Invoice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endParaRPr lang="en-US" b="1" i="1" u="sng" dirty="0">
              <a:latin typeface="+mj-lt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b="1" i="1" u="sng" dirty="0">
                <a:latin typeface="+mj-lt"/>
              </a:rPr>
              <a:t>For the following 24/25 Honor Roll – Chapters MUST take a picture of your chapter at Region Meeting. 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A8A1F9-5A26-4DBF-8962-9CA7775A5B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10</a:t>
            </a:r>
          </a:p>
        </p:txBody>
      </p:sp>
    </p:spTree>
    <p:extLst>
      <p:ext uri="{BB962C8B-B14F-4D97-AF65-F5344CB8AC3E}">
        <p14:creationId xmlns:p14="http://schemas.microsoft.com/office/powerpoint/2010/main" val="2285289715"/>
      </p:ext>
    </p:extLst>
  </p:cSld>
  <p:clrMapOvr>
    <a:masterClrMapping/>
  </p:clrMapOvr>
  <p:transition spd="slow">
    <p:cut/>
  </p:transition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Shape 628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247384"/>
          </a:xfrm>
          <a:prstGeom prst="rect">
            <a:avLst/>
          </a:prstGeom>
          <a:solidFill>
            <a:srgbClr val="B2A0C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30" b="1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Chapter Arranged Publicity</a:t>
            </a:r>
            <a:br>
              <a:rPr lang="en-US" sz="2430" b="1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30" b="1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Chapter Facebook Page</a:t>
            </a:r>
            <a:br>
              <a:rPr lang="en-US" sz="3959" b="0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2 points</a:t>
            </a:r>
            <a:br>
              <a:rPr lang="en-US" sz="1800" b="0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tx1"/>
                </a:solidFill>
              </a:rPr>
              <a:t>Evidence Slide 107</a:t>
            </a:r>
            <a:endParaRPr lang="en-US" sz="1800" b="0" i="0" u="none" strike="noStrike" cap="none" dirty="0">
              <a:solidFill>
                <a:schemeClr val="tx1"/>
              </a:solidFill>
              <a:latin typeface="+mj-lt"/>
              <a:sym typeface="Calibri"/>
            </a:endParaRPr>
          </a:p>
        </p:txBody>
      </p:sp>
      <p:sp>
        <p:nvSpPr>
          <p:cNvPr id="629" name="Shape 629"/>
          <p:cNvSpPr txBox="1">
            <a:spLocks noGrp="1"/>
          </p:cNvSpPr>
          <p:nvPr>
            <p:ph type="body" idx="1"/>
          </p:nvPr>
        </p:nvSpPr>
        <p:spPr>
          <a:xfrm>
            <a:off x="457200" y="195103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Picture and web address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EAE8FE-59B4-484A-80AF-5408DE3AE19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107</a:t>
            </a:r>
          </a:p>
        </p:txBody>
      </p:sp>
    </p:spTree>
  </p:cSld>
  <p:clrMapOvr>
    <a:masterClrMapping/>
  </p:clrMapOvr>
  <p:transition spd="slow">
    <p:cut/>
  </p:transition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Shape 628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219200"/>
          </a:xfrm>
          <a:prstGeom prst="rect">
            <a:avLst/>
          </a:prstGeom>
          <a:solidFill>
            <a:srgbClr val="B2A0C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30" b="1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Chapter Arranged Publicity</a:t>
            </a:r>
            <a:br>
              <a:rPr lang="en-US" sz="2430" b="1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30" b="1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Chapter Instagram Account</a:t>
            </a:r>
            <a:br>
              <a:rPr lang="en-US" sz="3959" b="0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2 points</a:t>
            </a:r>
            <a:br>
              <a:rPr lang="en-US" sz="1800" b="0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tx1"/>
                </a:solidFill>
              </a:rPr>
              <a:t>Evidence Slide 108</a:t>
            </a:r>
            <a:endParaRPr lang="en-US" sz="1800" b="0" i="0" u="none" strike="noStrike" cap="none" dirty="0">
              <a:solidFill>
                <a:schemeClr val="tx1"/>
              </a:solidFill>
              <a:latin typeface="+mj-lt"/>
              <a:sym typeface="Calibri"/>
            </a:endParaRPr>
          </a:p>
        </p:txBody>
      </p:sp>
      <p:sp>
        <p:nvSpPr>
          <p:cNvPr id="629" name="Shape 62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Picture and web address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EEF90F-5934-4169-9D88-83D2D8DE40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108</a:t>
            </a:r>
          </a:p>
        </p:txBody>
      </p:sp>
    </p:spTree>
    <p:extLst>
      <p:ext uri="{BB962C8B-B14F-4D97-AF65-F5344CB8AC3E}">
        <p14:creationId xmlns:p14="http://schemas.microsoft.com/office/powerpoint/2010/main" val="2656522185"/>
      </p:ext>
    </p:extLst>
  </p:cSld>
  <p:clrMapOvr>
    <a:masterClrMapping/>
  </p:clrMapOvr>
  <p:transition spd="slow">
    <p:cut/>
  </p:transition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Shape 628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219200"/>
          </a:xfrm>
          <a:prstGeom prst="rect">
            <a:avLst/>
          </a:prstGeom>
          <a:solidFill>
            <a:srgbClr val="B2A0C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30" b="1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Chapter Arranged Publicity</a:t>
            </a:r>
            <a:br>
              <a:rPr lang="en-US" sz="2430" b="1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30" b="1" dirty="0">
                <a:solidFill>
                  <a:schemeClr val="tx1"/>
                </a:solidFill>
                <a:latin typeface="+mj-lt"/>
              </a:rPr>
              <a:t>Social Media Other</a:t>
            </a:r>
            <a:br>
              <a:rPr lang="en-US" sz="3959" b="0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2 points</a:t>
            </a:r>
            <a:br>
              <a:rPr lang="en-US" sz="1800" b="0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tx1"/>
                </a:solidFill>
              </a:rPr>
              <a:t>Evidence Slide 109</a:t>
            </a:r>
            <a:endParaRPr lang="en-US" sz="1800" b="0" i="0" u="none" strike="noStrike" cap="none" dirty="0">
              <a:solidFill>
                <a:schemeClr val="tx1"/>
              </a:solidFill>
              <a:latin typeface="+mj-lt"/>
              <a:sym typeface="Calibri"/>
            </a:endParaRPr>
          </a:p>
        </p:txBody>
      </p:sp>
      <p:sp>
        <p:nvSpPr>
          <p:cNvPr id="629" name="Shape 62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Picture and web address</a:t>
            </a:r>
            <a:r>
              <a:rPr lang="en-US" dirty="0">
                <a:latin typeface="+mj-lt"/>
              </a:rPr>
              <a:t> of article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dirty="0">
                <a:latin typeface="+mj-lt"/>
              </a:rPr>
              <a:t>Examples:</a:t>
            </a:r>
          </a:p>
          <a:p>
            <a:pPr lvl="1" indent="-342900">
              <a:spcBef>
                <a:spcPts val="0"/>
              </a:spcBef>
              <a:buFont typeface="Arial"/>
              <a:buChar char="•"/>
            </a:pPr>
            <a:r>
              <a:rPr lang="en-US" dirty="0">
                <a:latin typeface="+mj-lt"/>
              </a:rPr>
              <a:t>School social media post about chapter</a:t>
            </a:r>
          </a:p>
          <a:p>
            <a:pPr lvl="1" indent="-342900">
              <a:spcBef>
                <a:spcPts val="0"/>
              </a:spcBef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School syste</a:t>
            </a:r>
            <a:r>
              <a:rPr lang="en-US" dirty="0">
                <a:latin typeface="+mj-lt"/>
              </a:rPr>
              <a:t>m social media post about chapter</a:t>
            </a:r>
          </a:p>
          <a:p>
            <a:pPr lvl="1" indent="-342900">
              <a:spcBef>
                <a:spcPts val="0"/>
              </a:spcBef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Local business </a:t>
            </a:r>
            <a:r>
              <a:rPr lang="en-US" dirty="0">
                <a:latin typeface="+mj-lt"/>
              </a:rPr>
              <a:t>social media post about chapter</a:t>
            </a:r>
          </a:p>
          <a:p>
            <a:pPr lvl="1" indent="-342900">
              <a:spcBef>
                <a:spcPts val="0"/>
              </a:spcBef>
              <a:buFont typeface="Arial"/>
              <a:buChar char="•"/>
            </a:pPr>
            <a:r>
              <a:rPr lang="en-US" b="0" i="0" u="none" strike="noStrike" cap="none" dirty="0" err="1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Etc</a:t>
            </a:r>
            <a:r>
              <a:rPr lang="en-US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E502E2-D43C-4F7F-9F92-8122A5804D5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109</a:t>
            </a:r>
          </a:p>
        </p:txBody>
      </p:sp>
    </p:spTree>
    <p:extLst>
      <p:ext uri="{BB962C8B-B14F-4D97-AF65-F5344CB8AC3E}">
        <p14:creationId xmlns:p14="http://schemas.microsoft.com/office/powerpoint/2010/main" val="302121921"/>
      </p:ext>
    </p:extLst>
  </p:cSld>
  <p:clrMapOvr>
    <a:masterClrMapping/>
  </p:clrMapOvr>
  <p:transition spd="slow">
    <p:cut/>
  </p:transition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Shape 628"/>
          <p:cNvSpPr txBox="1">
            <a:spLocks noGrp="1"/>
          </p:cNvSpPr>
          <p:nvPr>
            <p:ph type="title"/>
          </p:nvPr>
        </p:nvSpPr>
        <p:spPr>
          <a:xfrm>
            <a:off x="457200" y="136526"/>
            <a:ext cx="8229600" cy="1253864"/>
          </a:xfrm>
          <a:prstGeom prst="rect">
            <a:avLst/>
          </a:prstGeom>
          <a:solidFill>
            <a:srgbClr val="B2A0C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30" b="1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Chapter Arranged Publicity – Other</a:t>
            </a:r>
            <a:br>
              <a:rPr lang="en-US" sz="2430" b="1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30" b="1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(includes Twitter, Snapchat, TikTok) </a:t>
            </a:r>
            <a:br>
              <a:rPr lang="en-US" sz="3959" b="0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2 </a:t>
            </a:r>
            <a:r>
              <a:rPr lang="en-US" sz="1600" b="0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points</a:t>
            </a:r>
            <a:br>
              <a:rPr lang="en-US" sz="1600" b="0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tx1"/>
                </a:solidFill>
              </a:rPr>
              <a:t>Evidence Slide 110</a:t>
            </a:r>
            <a:endParaRPr lang="en-US" sz="1800" b="0" i="0" u="none" strike="noStrike" cap="none" dirty="0">
              <a:solidFill>
                <a:schemeClr val="tx1"/>
              </a:solidFill>
              <a:latin typeface="+mj-lt"/>
              <a:sym typeface="Calibri"/>
            </a:endParaRPr>
          </a:p>
        </p:txBody>
      </p:sp>
      <p:sp>
        <p:nvSpPr>
          <p:cNvPr id="629" name="Shape 62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Picture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Describe publicity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endParaRPr lang="en-US" dirty="0">
              <a:latin typeface="+mj-lt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endParaRPr lang="en-US" dirty="0">
              <a:latin typeface="+mj-lt"/>
            </a:endParaRP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*A remind or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groupme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 are not considered chapter publicity.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E50110-9E0A-4F8B-923C-AC576B80FF8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110</a:t>
            </a:r>
          </a:p>
        </p:txBody>
      </p:sp>
    </p:spTree>
    <p:extLst>
      <p:ext uri="{BB962C8B-B14F-4D97-AF65-F5344CB8AC3E}">
        <p14:creationId xmlns:p14="http://schemas.microsoft.com/office/powerpoint/2010/main" val="3146902593"/>
      </p:ext>
    </p:extLst>
  </p:cSld>
  <p:clrMapOvr>
    <a:masterClrMapping/>
  </p:clrMapOvr>
  <p:transition spd="slow">
    <p:cut/>
  </p:transition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BF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742" y="2680212"/>
            <a:ext cx="8229600" cy="1143000"/>
          </a:xfrm>
          <a:noFill/>
        </p:spPr>
        <p:txBody>
          <a:bodyPr/>
          <a:lstStyle/>
          <a:p>
            <a:pPr>
              <a:lnSpc>
                <a:spcPct val="94000"/>
              </a:lnSpc>
            </a:pPr>
            <a:r>
              <a:rPr lang="en-US" sz="9600" b="1" dirty="0">
                <a:solidFill>
                  <a:schemeClr val="bg1"/>
                </a:solidFill>
                <a:latin typeface="+mj-lt"/>
              </a:rPr>
              <a:t>Chapter Contributions</a:t>
            </a:r>
          </a:p>
        </p:txBody>
      </p:sp>
    </p:spTree>
    <p:extLst>
      <p:ext uri="{BB962C8B-B14F-4D97-AF65-F5344CB8AC3E}">
        <p14:creationId xmlns:p14="http://schemas.microsoft.com/office/powerpoint/2010/main" val="29176217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Shape 63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977966"/>
          </a:xfrm>
          <a:prstGeom prst="rect">
            <a:avLst/>
          </a:prstGeom>
          <a:solidFill>
            <a:srgbClr val="FABF8E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30" b="1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Chapter Contributions</a:t>
            </a:r>
            <a:br>
              <a:rPr lang="en-US" sz="1800" b="0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tx1"/>
                </a:solidFill>
                <a:latin typeface="+mj-lt"/>
              </a:rPr>
              <a:t>Maximum 36 points (see scorecard for breakdown)</a:t>
            </a:r>
            <a:br>
              <a:rPr lang="en-US" sz="1600" dirty="0">
                <a:solidFill>
                  <a:schemeClr val="tx1"/>
                </a:solidFill>
                <a:latin typeface="+mj-lt"/>
              </a:rPr>
            </a:br>
            <a:r>
              <a:rPr lang="en-US" sz="1600" dirty="0">
                <a:solidFill>
                  <a:schemeClr val="tx1"/>
                </a:solidFill>
              </a:rPr>
              <a:t>Evidence Slide 111</a:t>
            </a:r>
            <a:endParaRPr lang="en-US" sz="1800" b="0" i="0" u="none" strike="noStrike" cap="none" dirty="0">
              <a:solidFill>
                <a:schemeClr val="tx1"/>
              </a:solidFill>
              <a:latin typeface="+mj-lt"/>
              <a:sym typeface="Calibri"/>
            </a:endParaRPr>
          </a:p>
        </p:txBody>
      </p:sp>
      <p:sp>
        <p:nvSpPr>
          <p:cNvPr id="635" name="Shape 635"/>
          <p:cNvSpPr txBox="1">
            <a:spLocks noGrp="1"/>
          </p:cNvSpPr>
          <p:nvPr>
            <p:ph type="body" idx="1"/>
          </p:nvPr>
        </p:nvSpPr>
        <p:spPr>
          <a:xfrm>
            <a:off x="457200" y="144988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All chapter contributions can be shown on one Event Slide by copying and pasting the Georgia FCCLA Donation Form confirmation email</a:t>
            </a: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endParaRPr lang="en-US" sz="2800" dirty="0">
              <a:latin typeface="+mj-lt"/>
            </a:endParaRPr>
          </a:p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r>
              <a:rPr lang="en-US" sz="40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AND</a:t>
            </a: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endParaRPr lang="en-US" sz="28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Picture of Purchase Order or school check</a:t>
            </a: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endParaRPr lang="en-US" dirty="0">
              <a:latin typeface="+mj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FE2578-4D62-4C89-BD9F-257F1EA5E65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111</a:t>
            </a:r>
          </a:p>
        </p:txBody>
      </p:sp>
    </p:spTree>
  </p:cSld>
  <p:clrMapOvr>
    <a:masterClrMapping/>
  </p:clrMapOvr>
  <p:transition spd="slow">
    <p:cut/>
  </p:transition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742" y="2680212"/>
            <a:ext cx="8229600" cy="1143000"/>
          </a:xfrm>
          <a:noFill/>
        </p:spPr>
        <p:txBody>
          <a:bodyPr/>
          <a:lstStyle/>
          <a:p>
            <a:pPr>
              <a:lnSpc>
                <a:spcPct val="94000"/>
              </a:lnSpc>
            </a:pPr>
            <a:r>
              <a:rPr lang="en-US" sz="9600" b="1" dirty="0">
                <a:solidFill>
                  <a:schemeClr val="tx1"/>
                </a:solidFill>
                <a:latin typeface="+mj-lt"/>
              </a:rPr>
              <a:t>State Programs</a:t>
            </a:r>
          </a:p>
        </p:txBody>
      </p:sp>
    </p:spTree>
    <p:extLst>
      <p:ext uri="{BB962C8B-B14F-4D97-AF65-F5344CB8AC3E}">
        <p14:creationId xmlns:p14="http://schemas.microsoft.com/office/powerpoint/2010/main" val="1127255963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Screenshot of school check in the amount of $300.00 to support middle school affiliation</a:t>
            </a:r>
          </a:p>
        </p:txBody>
      </p:sp>
      <p:sp>
        <p:nvSpPr>
          <p:cNvPr id="5" name="Shape 484"/>
          <p:cNvSpPr txBox="1">
            <a:spLocks/>
          </p:cNvSpPr>
          <p:nvPr/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pPr>
              <a:buSzPct val="25000"/>
            </a:pPr>
            <a:r>
              <a:rPr lang="en-US" sz="2700" b="1" dirty="0">
                <a:latin typeface="+mj-lt"/>
              </a:rPr>
              <a:t>Adopt a Chapter (Middle School)</a:t>
            </a:r>
          </a:p>
          <a:p>
            <a:pPr>
              <a:buSzPct val="25000"/>
            </a:pPr>
            <a:r>
              <a:rPr lang="en-US" sz="1800" dirty="0">
                <a:latin typeface="+mj-lt"/>
              </a:rPr>
              <a:t>6 points</a:t>
            </a:r>
          </a:p>
          <a:p>
            <a:pPr>
              <a:buSzPct val="25000"/>
            </a:pPr>
            <a:r>
              <a:rPr lang="en-US" sz="1600" dirty="0">
                <a:solidFill>
                  <a:schemeClr val="tx1"/>
                </a:solidFill>
              </a:rPr>
              <a:t>Evidence Slide 112a</a:t>
            </a:r>
            <a:endParaRPr lang="en-US" sz="1600" dirty="0">
              <a:latin typeface="+mj-lt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A492CE-423F-4BFB-9974-E4E9CD89A63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112a</a:t>
            </a:r>
          </a:p>
        </p:txBody>
      </p:sp>
    </p:spTree>
    <p:extLst>
      <p:ext uri="{BB962C8B-B14F-4D97-AF65-F5344CB8AC3E}">
        <p14:creationId xmlns:p14="http://schemas.microsoft.com/office/powerpoint/2010/main" val="3766879188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Screenshot of school check in the amount of $144.00 to support affiliation</a:t>
            </a:r>
          </a:p>
          <a:p>
            <a:endParaRPr lang="en-US" dirty="0"/>
          </a:p>
        </p:txBody>
      </p:sp>
      <p:sp>
        <p:nvSpPr>
          <p:cNvPr id="5" name="Shape 484"/>
          <p:cNvSpPr txBox="1">
            <a:spLocks/>
          </p:cNvSpPr>
          <p:nvPr/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pPr>
              <a:buSzPct val="25000"/>
            </a:pPr>
            <a:r>
              <a:rPr lang="en-US" sz="2700" b="1" dirty="0">
                <a:latin typeface="+mj-lt"/>
              </a:rPr>
              <a:t>Adopt a Chapter (High School)</a:t>
            </a:r>
          </a:p>
          <a:p>
            <a:pPr>
              <a:buSzPct val="25000"/>
            </a:pPr>
            <a:r>
              <a:rPr lang="en-US" sz="1800" dirty="0">
                <a:latin typeface="+mj-lt"/>
              </a:rPr>
              <a:t>3 points</a:t>
            </a:r>
          </a:p>
          <a:p>
            <a:pPr>
              <a:buSzPct val="25000"/>
            </a:pPr>
            <a:r>
              <a:rPr lang="en-US" sz="1600" dirty="0">
                <a:solidFill>
                  <a:schemeClr val="tx1"/>
                </a:solidFill>
              </a:rPr>
              <a:t>Evidence Slide 112b</a:t>
            </a:r>
            <a:endParaRPr lang="en-US" sz="1600" dirty="0">
              <a:latin typeface="+mj-lt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51C913-75B8-4BB6-AE0A-FF1F734F547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112b</a:t>
            </a:r>
          </a:p>
        </p:txBody>
      </p:sp>
    </p:spTree>
    <p:extLst>
      <p:ext uri="{BB962C8B-B14F-4D97-AF65-F5344CB8AC3E}">
        <p14:creationId xmlns:p14="http://schemas.microsoft.com/office/powerpoint/2010/main" val="2875486588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Shape 48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00301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7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State Programs</a:t>
            </a:r>
            <a:br>
              <a:rPr lang="en-US" sz="27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latin typeface="+mj-lt"/>
              </a:rPr>
              <a:t>Maximum 6 points (see scorecard for breakdown)</a:t>
            </a:r>
            <a:br>
              <a:rPr lang="en-US" sz="1600" dirty="0">
                <a:latin typeface="+mj-lt"/>
              </a:rPr>
            </a:br>
            <a:r>
              <a:rPr lang="en-US" sz="1600" dirty="0">
                <a:solidFill>
                  <a:schemeClr val="tx1"/>
                </a:solidFill>
              </a:rPr>
              <a:t>Evidence Slide 113</a:t>
            </a:r>
            <a:endParaRPr lang="en-US" sz="18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485" name="Shape 48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indent="-457200"/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Copy and paste the State Programs submission confirmation email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503D54-B51F-4211-B545-47166AC4087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113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131210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State Leadership Conference 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Provided Voting Delegate</a:t>
            </a:r>
            <a:br>
              <a:rPr lang="en-US" sz="24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dirty="0">
                <a:latin typeface="+mj-lt"/>
              </a:rPr>
              <a:t>1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  <a:t> point</a:t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</a:br>
            <a:r>
              <a:rPr lang="en-US" sz="1800" dirty="0"/>
              <a:t>Evidence Slide 11</a:t>
            </a:r>
            <a:endParaRPr lang="en-US" sz="1800" b="0" i="0" u="none" strike="noStrike" cap="none" dirty="0">
              <a:solidFill>
                <a:schemeClr val="dk1"/>
              </a:solidFill>
              <a:latin typeface="+mj-lt"/>
              <a:sym typeface="Calibri"/>
            </a:endParaRPr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457200" y="1703540"/>
            <a:ext cx="8229600" cy="442262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Registration Invoice</a:t>
            </a: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r>
              <a:rPr lang="en-US" dirty="0">
                <a:latin typeface="+mj-lt"/>
              </a:rPr>
              <a:t>Or</a:t>
            </a:r>
          </a:p>
          <a:p>
            <a:pPr marL="457200" indent="-457200">
              <a:spcBef>
                <a:spcPts val="0"/>
              </a:spcBef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Picture of Student with </a:t>
            </a:r>
            <a:r>
              <a:rPr lang="en-US" dirty="0">
                <a:latin typeface="+mj-lt"/>
              </a:rPr>
              <a:t>Nametag and 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Voting Delegate Ribbon </a:t>
            </a:r>
          </a:p>
          <a:p>
            <a:pPr marL="457200" indent="-457200">
              <a:spcBef>
                <a:spcPts val="0"/>
              </a:spcBef>
            </a:pPr>
            <a:endParaRPr lang="en-US" dirty="0">
              <a:latin typeface="+mj-lt"/>
            </a:endParaRPr>
          </a:p>
          <a:p>
            <a:pPr marL="457200" indent="-457200">
              <a:spcBef>
                <a:spcPts val="0"/>
              </a:spcBef>
            </a:pPr>
            <a:r>
              <a:rPr lang="en-US" sz="3200" b="1" i="1" u="sng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For the following 24/25 Honor Roll, Chapters MUST submit a picture of Representative with Voting Delegate Ribbon on name badge. </a:t>
            </a:r>
          </a:p>
          <a:p>
            <a:pPr marL="457200" indent="-457200">
              <a:spcBef>
                <a:spcPts val="0"/>
              </a:spcBef>
            </a:pPr>
            <a:endParaRPr lang="en-US" dirty="0">
              <a:latin typeface="+mj-lt"/>
            </a:endParaRPr>
          </a:p>
          <a:p>
            <a:pPr marL="457200" indent="-457200">
              <a:spcBef>
                <a:spcPts val="0"/>
              </a:spcBef>
            </a:pPr>
            <a:endParaRPr lang="en-US" dirty="0">
              <a:latin typeface="+mj-lt"/>
            </a:endParaRP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4A7AAC-44B2-4988-A55F-4E7529F8178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11</a:t>
            </a:r>
          </a:p>
        </p:txBody>
      </p:sp>
    </p:spTree>
    <p:extLst>
      <p:ext uri="{BB962C8B-B14F-4D97-AF65-F5344CB8AC3E}">
        <p14:creationId xmlns:p14="http://schemas.microsoft.com/office/powerpoint/2010/main" val="487860433"/>
      </p:ext>
    </p:extLst>
  </p:cSld>
  <p:clrMapOvr>
    <a:masterClrMapping/>
  </p:clrMapOvr>
  <p:transition spd="slow">
    <p:cut/>
  </p:transition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Shape 40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9904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7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State Membership Campaign</a:t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4 points</a:t>
            </a:r>
            <a:b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tx1"/>
                </a:solidFill>
              </a:rPr>
              <a:t>Evidence Slide 114</a:t>
            </a:r>
            <a:endParaRPr lang="en-US" sz="18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401" name="Shape 401"/>
          <p:cNvSpPr txBox="1">
            <a:spLocks noGrp="1"/>
          </p:cNvSpPr>
          <p:nvPr>
            <p:ph type="body" idx="1"/>
          </p:nvPr>
        </p:nvSpPr>
        <p:spPr>
          <a:xfrm>
            <a:off x="457200" y="1437362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Provide documentation for campaign completion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6B97FD-0E96-4BEF-A253-194F90E5BCC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114</a:t>
            </a:r>
          </a:p>
        </p:txBody>
      </p:sp>
    </p:spTree>
  </p:cSld>
  <p:clrMapOvr>
    <a:masterClrMapping/>
  </p:clrMapOvr>
  <p:transition spd="slow">
    <p:cut/>
  </p:transition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742" y="2680212"/>
            <a:ext cx="8229600" cy="1143000"/>
          </a:xfrm>
          <a:noFill/>
        </p:spPr>
        <p:txBody>
          <a:bodyPr/>
          <a:lstStyle/>
          <a:p>
            <a:pPr>
              <a:lnSpc>
                <a:spcPct val="94000"/>
              </a:lnSpc>
            </a:pPr>
            <a:r>
              <a:rPr lang="en-US" sz="9600" b="1" dirty="0">
                <a:solidFill>
                  <a:schemeClr val="bg1"/>
                </a:solidFill>
                <a:latin typeface="+mj-lt"/>
              </a:rPr>
              <a:t>National Programs</a:t>
            </a:r>
          </a:p>
        </p:txBody>
      </p:sp>
    </p:spTree>
    <p:extLst>
      <p:ext uri="{BB962C8B-B14F-4D97-AF65-F5344CB8AC3E}">
        <p14:creationId xmlns:p14="http://schemas.microsoft.com/office/powerpoint/2010/main" val="3987782756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03200" indent="0">
              <a:buNone/>
            </a:pPr>
            <a:r>
              <a:rPr lang="en-US" dirty="0"/>
              <a:t>Provide screenshot of completed application from the FCCLA Portal.</a:t>
            </a:r>
          </a:p>
          <a:p>
            <a:pPr marL="203200" indent="0">
              <a:buNone/>
            </a:pPr>
            <a:endParaRPr lang="en-US" dirty="0"/>
          </a:p>
          <a:p>
            <a:pPr marL="203200" indent="0" algn="ctr">
              <a:buNone/>
            </a:pPr>
            <a:r>
              <a:rPr lang="en-US" b="1" dirty="0">
                <a:highlight>
                  <a:srgbClr val="FFFF00"/>
                </a:highlight>
              </a:rPr>
              <a:t>Georgia FCCLA Short form and National FCCLA Project Summary Forms do not count for this slide. Must be the National Program Award Application. </a:t>
            </a:r>
          </a:p>
        </p:txBody>
      </p:sp>
      <p:sp>
        <p:nvSpPr>
          <p:cNvPr id="5" name="Shape 484"/>
          <p:cNvSpPr txBox="1">
            <a:spLocks/>
          </p:cNvSpPr>
          <p:nvPr/>
        </p:nvSpPr>
        <p:spPr>
          <a:xfrm>
            <a:off x="457200" y="274636"/>
            <a:ext cx="8229600" cy="132556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pPr>
              <a:buSzPct val="25000"/>
            </a:pPr>
            <a:r>
              <a:rPr lang="en-US" sz="2400" b="1" dirty="0">
                <a:latin typeface="+mj-lt"/>
              </a:rPr>
              <a:t>National Program Award Application</a:t>
            </a:r>
          </a:p>
          <a:p>
            <a:pPr>
              <a:buSzPct val="25000"/>
            </a:pPr>
            <a:r>
              <a:rPr lang="en-US" sz="2400" b="1" dirty="0">
                <a:latin typeface="+mj-lt"/>
              </a:rPr>
              <a:t>Career Connection</a:t>
            </a:r>
          </a:p>
          <a:p>
            <a:pPr>
              <a:buSzPct val="25000"/>
            </a:pPr>
            <a:r>
              <a:rPr lang="en-US" sz="1600" dirty="0">
                <a:latin typeface="+mj-lt"/>
              </a:rPr>
              <a:t>5 points</a:t>
            </a:r>
          </a:p>
          <a:p>
            <a:pPr>
              <a:buSzPct val="25000"/>
            </a:pPr>
            <a:r>
              <a:rPr lang="en-US" sz="1400" dirty="0">
                <a:solidFill>
                  <a:schemeClr val="tx1"/>
                </a:solidFill>
              </a:rPr>
              <a:t>Evidence Slide 115</a:t>
            </a:r>
            <a:endParaRPr lang="en-US" sz="1400" dirty="0">
              <a:latin typeface="+mj-lt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CEC65-894F-4D27-BF98-F125E987D38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115</a:t>
            </a:r>
          </a:p>
        </p:txBody>
      </p:sp>
    </p:spTree>
    <p:extLst>
      <p:ext uri="{BB962C8B-B14F-4D97-AF65-F5344CB8AC3E}">
        <p14:creationId xmlns:p14="http://schemas.microsoft.com/office/powerpoint/2010/main" val="1022362601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03200" indent="0">
              <a:buNone/>
            </a:pPr>
            <a:r>
              <a:rPr lang="en-US" dirty="0"/>
              <a:t>Provide screenshot of completed application from the FCCLA Portal.</a:t>
            </a:r>
          </a:p>
          <a:p>
            <a:pPr marL="203200" indent="0">
              <a:buNone/>
            </a:pPr>
            <a:endParaRPr lang="en-US" dirty="0"/>
          </a:p>
          <a:p>
            <a:pPr marL="203200" indent="0">
              <a:buNone/>
            </a:pPr>
            <a:endParaRPr lang="en-US" dirty="0"/>
          </a:p>
          <a:p>
            <a:pPr marL="203200" indent="0" algn="ctr">
              <a:buNone/>
            </a:pPr>
            <a:r>
              <a:rPr lang="en-US" b="1" dirty="0">
                <a:highlight>
                  <a:srgbClr val="FFFF00"/>
                </a:highlight>
              </a:rPr>
              <a:t>Georgia FCCLA Short form and National FCCLA Project Summary Forms do not count for this slide. Must be the National Program Award Application. </a:t>
            </a:r>
          </a:p>
          <a:p>
            <a:pPr marL="203200" indent="0">
              <a:buNone/>
            </a:pPr>
            <a:endParaRPr lang="en-US" dirty="0"/>
          </a:p>
          <a:p>
            <a:pPr marL="203200" indent="0">
              <a:buNone/>
            </a:pPr>
            <a:endParaRPr lang="en-US" dirty="0"/>
          </a:p>
        </p:txBody>
      </p:sp>
      <p:sp>
        <p:nvSpPr>
          <p:cNvPr id="5" name="Shape 484"/>
          <p:cNvSpPr txBox="1">
            <a:spLocks/>
          </p:cNvSpPr>
          <p:nvPr/>
        </p:nvSpPr>
        <p:spPr>
          <a:xfrm>
            <a:off x="457200" y="274636"/>
            <a:ext cx="8229600" cy="132556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pPr>
              <a:buSzPct val="25000"/>
            </a:pPr>
            <a:r>
              <a:rPr lang="en-US" sz="2400" b="1" dirty="0">
                <a:latin typeface="+mj-lt"/>
              </a:rPr>
              <a:t>National Program Award Application</a:t>
            </a:r>
          </a:p>
          <a:p>
            <a:pPr>
              <a:buSzPct val="25000"/>
            </a:pPr>
            <a:r>
              <a:rPr lang="en-US" sz="2400" b="1" dirty="0">
                <a:latin typeface="+mj-lt"/>
              </a:rPr>
              <a:t>Community Service</a:t>
            </a:r>
          </a:p>
          <a:p>
            <a:pPr>
              <a:buSzPct val="25000"/>
            </a:pPr>
            <a:r>
              <a:rPr lang="en-US" sz="1800" dirty="0">
                <a:latin typeface="+mj-lt"/>
              </a:rPr>
              <a:t>5 points</a:t>
            </a:r>
          </a:p>
          <a:p>
            <a:pPr>
              <a:buSzPct val="25000"/>
            </a:pPr>
            <a:r>
              <a:rPr lang="en-US" sz="1600" dirty="0">
                <a:solidFill>
                  <a:schemeClr val="tx1"/>
                </a:solidFill>
              </a:rPr>
              <a:t>Evidence Slide 116</a:t>
            </a:r>
            <a:endParaRPr lang="en-US" sz="1600" dirty="0">
              <a:latin typeface="+mj-lt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3EFD41-FB93-4E44-B225-181A5E0798E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116</a:t>
            </a:r>
          </a:p>
        </p:txBody>
      </p:sp>
    </p:spTree>
    <p:extLst>
      <p:ext uri="{BB962C8B-B14F-4D97-AF65-F5344CB8AC3E}">
        <p14:creationId xmlns:p14="http://schemas.microsoft.com/office/powerpoint/2010/main" val="375676183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03200" indent="0">
              <a:buNone/>
            </a:pPr>
            <a:r>
              <a:rPr lang="en-US" dirty="0"/>
              <a:t>Provide screenshot of completed application from the FCCLA Portal.</a:t>
            </a:r>
          </a:p>
          <a:p>
            <a:pPr marL="203200" indent="0">
              <a:buNone/>
            </a:pPr>
            <a:endParaRPr lang="en-US" dirty="0"/>
          </a:p>
          <a:p>
            <a:pPr marL="203200" indent="0">
              <a:buNone/>
            </a:pPr>
            <a:endParaRPr lang="en-US" dirty="0"/>
          </a:p>
          <a:p>
            <a:pPr marL="203200" indent="0" algn="ctr">
              <a:buNone/>
            </a:pPr>
            <a:r>
              <a:rPr lang="en-US" b="1" dirty="0">
                <a:highlight>
                  <a:srgbClr val="FFFF00"/>
                </a:highlight>
              </a:rPr>
              <a:t>Georgia FCCLA Short form and National FCCLA Project Summary Forms do not count for this slide. Must be the National Program Award Application. </a:t>
            </a:r>
          </a:p>
          <a:p>
            <a:pPr marL="203200" indent="0">
              <a:buNone/>
            </a:pPr>
            <a:endParaRPr lang="en-US" dirty="0"/>
          </a:p>
          <a:p>
            <a:pPr marL="203200" indent="0">
              <a:buNone/>
            </a:pPr>
            <a:endParaRPr lang="en-US" dirty="0"/>
          </a:p>
        </p:txBody>
      </p:sp>
      <p:sp>
        <p:nvSpPr>
          <p:cNvPr id="5" name="Shape 484"/>
          <p:cNvSpPr txBox="1">
            <a:spLocks/>
          </p:cNvSpPr>
          <p:nvPr/>
        </p:nvSpPr>
        <p:spPr>
          <a:xfrm>
            <a:off x="457200" y="274636"/>
            <a:ext cx="8229600" cy="132556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pPr>
              <a:buSzPct val="25000"/>
            </a:pPr>
            <a:r>
              <a:rPr lang="en-US" sz="2400" b="1" dirty="0">
                <a:latin typeface="+mj-lt"/>
              </a:rPr>
              <a:t>National Program Award Application</a:t>
            </a:r>
          </a:p>
          <a:p>
            <a:pPr>
              <a:buSzPct val="25000"/>
            </a:pPr>
            <a:r>
              <a:rPr lang="en-US" sz="2400" b="1" dirty="0">
                <a:latin typeface="+mj-lt"/>
              </a:rPr>
              <a:t>FACTS</a:t>
            </a:r>
          </a:p>
          <a:p>
            <a:pPr>
              <a:buSzPct val="25000"/>
            </a:pPr>
            <a:r>
              <a:rPr lang="en-US" sz="1800" dirty="0">
                <a:latin typeface="+mj-lt"/>
              </a:rPr>
              <a:t>5 points</a:t>
            </a:r>
          </a:p>
          <a:p>
            <a:pPr>
              <a:buSzPct val="25000"/>
            </a:pPr>
            <a:r>
              <a:rPr lang="en-US" sz="1600" dirty="0">
                <a:solidFill>
                  <a:schemeClr val="tx1"/>
                </a:solidFill>
              </a:rPr>
              <a:t>Evidence Slide 117</a:t>
            </a:r>
            <a:endParaRPr lang="en-US" sz="1600" dirty="0">
              <a:latin typeface="+mj-lt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C9AC9D-B06F-4C54-B903-01CC3D60B01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117</a:t>
            </a:r>
          </a:p>
        </p:txBody>
      </p:sp>
    </p:spTree>
    <p:extLst>
      <p:ext uri="{BB962C8B-B14F-4D97-AF65-F5344CB8AC3E}">
        <p14:creationId xmlns:p14="http://schemas.microsoft.com/office/powerpoint/2010/main" val="1783670674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03200" indent="0">
              <a:buNone/>
            </a:pPr>
            <a:r>
              <a:rPr lang="en-US" dirty="0"/>
              <a:t>Provide screenshot of completed application from the FCCLA Portal.</a:t>
            </a:r>
          </a:p>
          <a:p>
            <a:pPr marL="203200" indent="0">
              <a:buNone/>
            </a:pPr>
            <a:endParaRPr lang="en-US" dirty="0"/>
          </a:p>
          <a:p>
            <a:pPr marL="203200" indent="0">
              <a:buNone/>
            </a:pPr>
            <a:endParaRPr lang="en-US" dirty="0"/>
          </a:p>
          <a:p>
            <a:pPr marL="203200" indent="0" algn="ctr">
              <a:buNone/>
            </a:pPr>
            <a:r>
              <a:rPr lang="en-US" b="1" dirty="0">
                <a:highlight>
                  <a:srgbClr val="FFFF00"/>
                </a:highlight>
              </a:rPr>
              <a:t>Georgia FCCLA Short form and National FCCLA Project Summary Forms do not count for this slide. Must be the National Program Award Application. </a:t>
            </a:r>
          </a:p>
          <a:p>
            <a:pPr marL="203200" indent="0">
              <a:buNone/>
            </a:pPr>
            <a:endParaRPr lang="en-US" dirty="0"/>
          </a:p>
          <a:p>
            <a:pPr marL="203200" indent="0">
              <a:buNone/>
            </a:pPr>
            <a:endParaRPr lang="en-US" dirty="0"/>
          </a:p>
        </p:txBody>
      </p:sp>
      <p:sp>
        <p:nvSpPr>
          <p:cNvPr id="5" name="Shape 484"/>
          <p:cNvSpPr txBox="1">
            <a:spLocks/>
          </p:cNvSpPr>
          <p:nvPr/>
        </p:nvSpPr>
        <p:spPr>
          <a:xfrm>
            <a:off x="457200" y="274636"/>
            <a:ext cx="8229600" cy="132556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pPr>
              <a:buSzPct val="25000"/>
            </a:pPr>
            <a:r>
              <a:rPr lang="en-US" sz="2400" b="1" dirty="0">
                <a:latin typeface="+mj-lt"/>
              </a:rPr>
              <a:t>National Program Award Application</a:t>
            </a:r>
          </a:p>
          <a:p>
            <a:pPr>
              <a:buSzPct val="25000"/>
            </a:pPr>
            <a:r>
              <a:rPr lang="en-US" sz="2400" b="1" dirty="0">
                <a:latin typeface="+mj-lt"/>
              </a:rPr>
              <a:t>Families First</a:t>
            </a:r>
          </a:p>
          <a:p>
            <a:pPr>
              <a:buSzPct val="25000"/>
            </a:pPr>
            <a:r>
              <a:rPr lang="en-US" sz="1800" dirty="0">
                <a:latin typeface="+mj-lt"/>
              </a:rPr>
              <a:t>5 points</a:t>
            </a:r>
          </a:p>
          <a:p>
            <a:pPr>
              <a:buSzPct val="25000"/>
            </a:pPr>
            <a:r>
              <a:rPr lang="en-US" sz="1600" dirty="0">
                <a:solidFill>
                  <a:schemeClr val="tx1"/>
                </a:solidFill>
              </a:rPr>
              <a:t>Evidence Slide 118</a:t>
            </a:r>
            <a:endParaRPr lang="en-US" sz="1600" dirty="0">
              <a:latin typeface="+mj-lt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8B05C4-F8D7-4C65-9586-E96FBF9B2B4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118</a:t>
            </a:r>
          </a:p>
        </p:txBody>
      </p:sp>
    </p:spTree>
    <p:extLst>
      <p:ext uri="{BB962C8B-B14F-4D97-AF65-F5344CB8AC3E}">
        <p14:creationId xmlns:p14="http://schemas.microsoft.com/office/powerpoint/2010/main" val="2308423015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03200" indent="0">
              <a:buNone/>
            </a:pPr>
            <a:r>
              <a:rPr lang="en-US" dirty="0"/>
              <a:t>Provide screenshot of completed application from the FCCLA Portal.</a:t>
            </a:r>
          </a:p>
          <a:p>
            <a:pPr marL="203200" indent="0">
              <a:buNone/>
            </a:pPr>
            <a:endParaRPr lang="en-US" dirty="0"/>
          </a:p>
          <a:p>
            <a:pPr marL="203200" indent="0">
              <a:buNone/>
            </a:pPr>
            <a:endParaRPr lang="en-US" dirty="0"/>
          </a:p>
          <a:p>
            <a:pPr marL="203200" indent="0" algn="ctr">
              <a:buNone/>
            </a:pPr>
            <a:r>
              <a:rPr lang="en-US" b="1" dirty="0">
                <a:highlight>
                  <a:srgbClr val="FFFF00"/>
                </a:highlight>
              </a:rPr>
              <a:t>Georgia FCCLA Short form and National FCCLA Project Summary Forms do not count for this slide. Must be the National Program Award Application. </a:t>
            </a:r>
          </a:p>
          <a:p>
            <a:pPr marL="203200" indent="0">
              <a:buNone/>
            </a:pPr>
            <a:endParaRPr lang="en-US" dirty="0"/>
          </a:p>
          <a:p>
            <a:pPr marL="203200" indent="0">
              <a:buNone/>
            </a:pPr>
            <a:endParaRPr lang="en-US" dirty="0"/>
          </a:p>
        </p:txBody>
      </p:sp>
      <p:sp>
        <p:nvSpPr>
          <p:cNvPr id="5" name="Shape 484"/>
          <p:cNvSpPr txBox="1">
            <a:spLocks/>
          </p:cNvSpPr>
          <p:nvPr/>
        </p:nvSpPr>
        <p:spPr>
          <a:xfrm>
            <a:off x="457200" y="274636"/>
            <a:ext cx="8229600" cy="132556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pPr>
              <a:buSzPct val="25000"/>
            </a:pPr>
            <a:r>
              <a:rPr lang="en-US" sz="2400" b="1" dirty="0">
                <a:latin typeface="+mj-lt"/>
              </a:rPr>
              <a:t>National Program Award Application</a:t>
            </a:r>
          </a:p>
          <a:p>
            <a:pPr>
              <a:buSzPct val="25000"/>
            </a:pPr>
            <a:r>
              <a:rPr lang="en-US" sz="2400" b="1" dirty="0">
                <a:latin typeface="+mj-lt"/>
              </a:rPr>
              <a:t>Financial Fitness</a:t>
            </a:r>
          </a:p>
          <a:p>
            <a:pPr>
              <a:buSzPct val="25000"/>
            </a:pPr>
            <a:r>
              <a:rPr lang="en-US" sz="1800" dirty="0">
                <a:latin typeface="+mj-lt"/>
              </a:rPr>
              <a:t>5 points</a:t>
            </a:r>
          </a:p>
          <a:p>
            <a:pPr>
              <a:buSzPct val="25000"/>
            </a:pPr>
            <a:r>
              <a:rPr lang="en-US" sz="1600" dirty="0">
                <a:solidFill>
                  <a:schemeClr val="tx1"/>
                </a:solidFill>
              </a:rPr>
              <a:t>Evidence Slide 119</a:t>
            </a:r>
            <a:endParaRPr lang="en-US" sz="1600" dirty="0">
              <a:latin typeface="+mj-lt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161477-EDE6-49F7-8B08-275F8D4ED84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119</a:t>
            </a:r>
          </a:p>
        </p:txBody>
      </p:sp>
    </p:spTree>
    <p:extLst>
      <p:ext uri="{BB962C8B-B14F-4D97-AF65-F5344CB8AC3E}">
        <p14:creationId xmlns:p14="http://schemas.microsoft.com/office/powerpoint/2010/main" val="444656743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03200" indent="0">
              <a:buNone/>
            </a:pPr>
            <a:r>
              <a:rPr lang="en-US" dirty="0"/>
              <a:t>Provide screenshot of completed application from the FCCLA Portal.</a:t>
            </a:r>
          </a:p>
          <a:p>
            <a:pPr marL="203200" indent="0">
              <a:buNone/>
            </a:pPr>
            <a:endParaRPr lang="en-US" dirty="0"/>
          </a:p>
          <a:p>
            <a:pPr marL="203200" indent="0">
              <a:buNone/>
            </a:pPr>
            <a:endParaRPr lang="en-US" dirty="0"/>
          </a:p>
          <a:p>
            <a:pPr marL="203200" indent="0" algn="ctr">
              <a:buNone/>
            </a:pPr>
            <a:r>
              <a:rPr lang="en-US" b="1" dirty="0">
                <a:highlight>
                  <a:srgbClr val="FFFF00"/>
                </a:highlight>
              </a:rPr>
              <a:t>Georgia FCCLA Short form and National FCCLA Project Summary Forms do not count for this slide. Must be the National Program Award Application. </a:t>
            </a:r>
          </a:p>
          <a:p>
            <a:pPr marL="203200" indent="0">
              <a:buNone/>
            </a:pPr>
            <a:endParaRPr lang="en-US" dirty="0"/>
          </a:p>
        </p:txBody>
      </p:sp>
      <p:sp>
        <p:nvSpPr>
          <p:cNvPr id="5" name="Shape 484"/>
          <p:cNvSpPr txBox="1">
            <a:spLocks/>
          </p:cNvSpPr>
          <p:nvPr/>
        </p:nvSpPr>
        <p:spPr>
          <a:xfrm>
            <a:off x="457200" y="274636"/>
            <a:ext cx="8229600" cy="132556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pPr>
              <a:buSzPct val="25000"/>
            </a:pPr>
            <a:r>
              <a:rPr lang="en-US" sz="2400" b="1" dirty="0">
                <a:latin typeface="+mj-lt"/>
              </a:rPr>
              <a:t>National Program Award Application</a:t>
            </a:r>
          </a:p>
          <a:p>
            <a:pPr>
              <a:buSzPct val="25000"/>
            </a:pPr>
            <a:r>
              <a:rPr lang="en-US" sz="2400" b="1" dirty="0">
                <a:latin typeface="+mj-lt"/>
              </a:rPr>
              <a:t>Stand Up</a:t>
            </a:r>
          </a:p>
          <a:p>
            <a:pPr>
              <a:buSzPct val="25000"/>
            </a:pPr>
            <a:r>
              <a:rPr lang="en-US" sz="1800" dirty="0">
                <a:latin typeface="+mj-lt"/>
              </a:rPr>
              <a:t>5 points</a:t>
            </a:r>
          </a:p>
          <a:p>
            <a:pPr>
              <a:buSzPct val="25000"/>
            </a:pPr>
            <a:r>
              <a:rPr lang="en-US" sz="1600" dirty="0">
                <a:solidFill>
                  <a:schemeClr val="tx1"/>
                </a:solidFill>
              </a:rPr>
              <a:t>Evidence Slide 120</a:t>
            </a:r>
            <a:endParaRPr lang="en-US" sz="1600" dirty="0">
              <a:latin typeface="+mj-lt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0A9A57-4C03-4AE7-8C3D-CDA0BEF6858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120</a:t>
            </a:r>
          </a:p>
        </p:txBody>
      </p:sp>
    </p:spTree>
    <p:extLst>
      <p:ext uri="{BB962C8B-B14F-4D97-AF65-F5344CB8AC3E}">
        <p14:creationId xmlns:p14="http://schemas.microsoft.com/office/powerpoint/2010/main" val="256516775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03200" indent="0">
              <a:buNone/>
            </a:pPr>
            <a:r>
              <a:rPr lang="en-US" dirty="0"/>
              <a:t>Provide screenshot of completed application from the FCCLA Portal.</a:t>
            </a:r>
          </a:p>
          <a:p>
            <a:pPr marL="203200" indent="0">
              <a:buNone/>
            </a:pPr>
            <a:endParaRPr lang="en-US" dirty="0"/>
          </a:p>
          <a:p>
            <a:pPr marL="203200" indent="0">
              <a:buNone/>
            </a:pPr>
            <a:endParaRPr lang="en-US" dirty="0"/>
          </a:p>
          <a:p>
            <a:pPr marL="203200" indent="0" algn="ctr">
              <a:buNone/>
            </a:pPr>
            <a:r>
              <a:rPr lang="en-US" b="1" dirty="0">
                <a:highlight>
                  <a:srgbClr val="FFFF00"/>
                </a:highlight>
              </a:rPr>
              <a:t>Georgia FCCLA Short form and National FCCLA Project Summary Forms do not count for this slide. Must be the National Program Award Application. </a:t>
            </a:r>
          </a:p>
          <a:p>
            <a:pPr marL="203200" indent="0">
              <a:buNone/>
            </a:pPr>
            <a:endParaRPr lang="en-US" dirty="0"/>
          </a:p>
          <a:p>
            <a:pPr marL="203200" indent="0">
              <a:buNone/>
            </a:pPr>
            <a:endParaRPr lang="en-US" dirty="0"/>
          </a:p>
        </p:txBody>
      </p:sp>
      <p:sp>
        <p:nvSpPr>
          <p:cNvPr id="5" name="Shape 484"/>
          <p:cNvSpPr txBox="1">
            <a:spLocks/>
          </p:cNvSpPr>
          <p:nvPr/>
        </p:nvSpPr>
        <p:spPr>
          <a:xfrm>
            <a:off x="457200" y="274636"/>
            <a:ext cx="8229600" cy="132556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pPr>
              <a:buSzPct val="25000"/>
            </a:pPr>
            <a:r>
              <a:rPr lang="en-US" sz="2400" b="1" dirty="0">
                <a:latin typeface="+mj-lt"/>
              </a:rPr>
              <a:t>National Program Award Application</a:t>
            </a:r>
          </a:p>
          <a:p>
            <a:pPr>
              <a:buSzPct val="25000"/>
            </a:pPr>
            <a:r>
              <a:rPr lang="en-US" sz="2400" b="1" dirty="0">
                <a:latin typeface="+mj-lt"/>
              </a:rPr>
              <a:t>Student Body</a:t>
            </a:r>
          </a:p>
          <a:p>
            <a:pPr>
              <a:buSzPct val="25000"/>
            </a:pPr>
            <a:r>
              <a:rPr lang="en-US" sz="1800" dirty="0">
                <a:latin typeface="+mj-lt"/>
              </a:rPr>
              <a:t>5 points</a:t>
            </a:r>
          </a:p>
          <a:p>
            <a:pPr>
              <a:buSzPct val="25000"/>
            </a:pPr>
            <a:r>
              <a:rPr lang="en-US" sz="1600" dirty="0">
                <a:solidFill>
                  <a:schemeClr val="tx1"/>
                </a:solidFill>
              </a:rPr>
              <a:t>Evidence Slide 121</a:t>
            </a:r>
            <a:endParaRPr lang="en-US" sz="1600" dirty="0">
              <a:latin typeface="+mj-lt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4DB407-C81A-4151-B570-F051307C42A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121</a:t>
            </a:r>
          </a:p>
        </p:txBody>
      </p:sp>
    </p:spTree>
    <p:extLst>
      <p:ext uri="{BB962C8B-B14F-4D97-AF65-F5344CB8AC3E}">
        <p14:creationId xmlns:p14="http://schemas.microsoft.com/office/powerpoint/2010/main" val="1008825443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3644"/>
            <a:ext cx="8229600" cy="4372519"/>
          </a:xfrm>
        </p:spPr>
        <p:txBody>
          <a:bodyPr/>
          <a:lstStyle/>
          <a:p>
            <a:pPr marL="203200" indent="0">
              <a:buNone/>
            </a:pPr>
            <a:r>
              <a:rPr lang="en-US" dirty="0"/>
              <a:t>List of students submitted through the FCCLA Portal</a:t>
            </a:r>
          </a:p>
        </p:txBody>
      </p:sp>
      <p:sp>
        <p:nvSpPr>
          <p:cNvPr id="5" name="Shape 484"/>
          <p:cNvSpPr txBox="1">
            <a:spLocks/>
          </p:cNvSpPr>
          <p:nvPr/>
        </p:nvSpPr>
        <p:spPr>
          <a:xfrm>
            <a:off x="457200" y="274637"/>
            <a:ext cx="8229600" cy="132556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pPr>
              <a:buSzPct val="25000"/>
            </a:pPr>
            <a:r>
              <a:rPr lang="en-US" sz="2400" b="1" dirty="0">
                <a:latin typeface="+mj-lt"/>
              </a:rPr>
              <a:t>National Program Award Application</a:t>
            </a:r>
          </a:p>
          <a:p>
            <a:pPr>
              <a:buSzPct val="25000"/>
            </a:pPr>
            <a:r>
              <a:rPr lang="en-US" sz="2400" b="1" dirty="0">
                <a:latin typeface="+mj-lt"/>
              </a:rPr>
              <a:t>Power of One</a:t>
            </a:r>
          </a:p>
          <a:p>
            <a:pPr>
              <a:buSzPct val="25000"/>
            </a:pPr>
            <a:r>
              <a:rPr lang="en-US" sz="1800" dirty="0">
                <a:latin typeface="+mj-lt"/>
              </a:rPr>
              <a:t>2 points per member / max 20 points</a:t>
            </a:r>
          </a:p>
          <a:p>
            <a:pPr>
              <a:buSzPct val="25000"/>
            </a:pPr>
            <a:r>
              <a:rPr lang="en-US" sz="1600" dirty="0">
                <a:solidFill>
                  <a:schemeClr val="tx1"/>
                </a:solidFill>
              </a:rPr>
              <a:t>Evidence Slide 122</a:t>
            </a:r>
            <a:endParaRPr lang="en-US" sz="1600" dirty="0">
              <a:latin typeface="+mj-lt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8E6EE5-AE9D-4B07-B8B4-CDCD9B8D290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122</a:t>
            </a:r>
          </a:p>
        </p:txBody>
      </p:sp>
    </p:spTree>
    <p:extLst>
      <p:ext uri="{BB962C8B-B14F-4D97-AF65-F5344CB8AC3E}">
        <p14:creationId xmlns:p14="http://schemas.microsoft.com/office/powerpoint/2010/main" val="42249049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xfrm>
            <a:off x="457200" y="1603332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>
              <a:lnSpc>
                <a:spcPct val="80000"/>
              </a:lnSpc>
              <a:spcBef>
                <a:spcPts val="0"/>
              </a:spcBef>
              <a:buSzPct val="100740"/>
              <a:buNone/>
            </a:pPr>
            <a:r>
              <a:rPr lang="en-US" sz="2800" dirty="0"/>
              <a:t>Responsibility Types</a:t>
            </a:r>
          </a:p>
          <a:p>
            <a:pPr marL="0" lvl="0" indent="0">
              <a:lnSpc>
                <a:spcPct val="80000"/>
              </a:lnSpc>
              <a:spcBef>
                <a:spcPts val="0"/>
              </a:spcBef>
              <a:buSzPct val="100740"/>
              <a:buNone/>
            </a:pPr>
            <a:endParaRPr lang="en-US" sz="2800" dirty="0"/>
          </a:p>
          <a:p>
            <a:pPr marL="457200" indent="-457200">
              <a:lnSpc>
                <a:spcPct val="80000"/>
              </a:lnSpc>
              <a:spcBef>
                <a:spcPts val="0"/>
              </a:spcBef>
              <a:buSzPct val="100740"/>
            </a:pPr>
            <a:r>
              <a:rPr lang="en-US" sz="2800" dirty="0"/>
              <a:t>FCCLA Store Manager</a:t>
            </a:r>
          </a:p>
          <a:p>
            <a:pPr marL="457200" indent="-457200">
              <a:lnSpc>
                <a:spcPct val="80000"/>
              </a:lnSpc>
              <a:spcBef>
                <a:spcPts val="0"/>
              </a:spcBef>
              <a:buSzPct val="100740"/>
            </a:pPr>
            <a:r>
              <a:rPr lang="en-US" sz="2800" dirty="0"/>
              <a:t>Foundation Event Chaperone</a:t>
            </a:r>
          </a:p>
          <a:p>
            <a:pPr marL="457200" indent="-457200">
              <a:lnSpc>
                <a:spcPct val="80000"/>
              </a:lnSpc>
              <a:spcBef>
                <a:spcPts val="0"/>
              </a:spcBef>
              <a:buSzPct val="100740"/>
            </a:pPr>
            <a:r>
              <a:rPr lang="en-US" sz="2800" dirty="0"/>
              <a:t>Conference set up</a:t>
            </a:r>
          </a:p>
          <a:p>
            <a:pPr lvl="0" indent="-342900">
              <a:lnSpc>
                <a:spcPct val="80000"/>
              </a:lnSpc>
              <a:spcBef>
                <a:spcPts val="544"/>
              </a:spcBef>
              <a:buSzPct val="100740"/>
            </a:pPr>
            <a:r>
              <a:rPr lang="en-US" sz="2800" dirty="0"/>
              <a:t> Registration</a:t>
            </a:r>
          </a:p>
          <a:p>
            <a:pPr lvl="0" indent="-342900">
              <a:lnSpc>
                <a:spcPct val="80000"/>
              </a:lnSpc>
              <a:spcBef>
                <a:spcPts val="544"/>
              </a:spcBef>
              <a:buSzPct val="100740"/>
            </a:pPr>
            <a:r>
              <a:rPr lang="en-US" sz="2800" dirty="0"/>
              <a:t> Dance chaperone</a:t>
            </a:r>
          </a:p>
          <a:p>
            <a:pPr lvl="0" indent="-342900">
              <a:lnSpc>
                <a:spcPct val="80000"/>
              </a:lnSpc>
              <a:spcBef>
                <a:spcPts val="544"/>
              </a:spcBef>
              <a:buSzPct val="100740"/>
            </a:pPr>
            <a:r>
              <a:rPr lang="en-US" sz="2800" dirty="0"/>
              <a:t> Other</a:t>
            </a:r>
          </a:p>
          <a:p>
            <a:pPr lvl="0" indent="-342900">
              <a:lnSpc>
                <a:spcPct val="80000"/>
              </a:lnSpc>
              <a:spcBef>
                <a:spcPts val="544"/>
              </a:spcBef>
              <a:buSzPct val="100740"/>
            </a:pPr>
            <a:endParaRPr lang="en-US" sz="2800" dirty="0"/>
          </a:p>
          <a:p>
            <a:pPr marL="0" indent="0">
              <a:lnSpc>
                <a:spcPct val="80000"/>
              </a:lnSpc>
              <a:spcBef>
                <a:spcPts val="544"/>
              </a:spcBef>
              <a:buSzPct val="100740"/>
              <a:buNone/>
            </a:pPr>
            <a:r>
              <a:rPr lang="en-US" sz="2800" dirty="0"/>
              <a:t>Evidence:</a:t>
            </a:r>
          </a:p>
          <a:p>
            <a:pPr marL="0" indent="0">
              <a:lnSpc>
                <a:spcPct val="80000"/>
              </a:lnSpc>
              <a:spcBef>
                <a:spcPts val="544"/>
              </a:spcBef>
              <a:buSzPct val="100740"/>
              <a:buNone/>
            </a:pPr>
            <a:r>
              <a:rPr lang="en-US" sz="2800" dirty="0"/>
              <a:t>Submit email confirmations, picture of sign-up sheet, or picture of you completing the task. 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28C7F6-8FB5-4272-A86E-B67D65DDA59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12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01B51DA-073A-54F7-4E9B-DD797B3B1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hape 133">
            <a:extLst>
              <a:ext uri="{FF2B5EF4-FFF2-40B4-BE49-F238E27FC236}">
                <a16:creationId xmlns:a16="http://schemas.microsoft.com/office/drawing/2014/main" id="{8935053B-1B58-3C8F-A753-EC5C66BC3E80}"/>
              </a:ext>
            </a:extLst>
          </p:cNvPr>
          <p:cNvSpPr txBox="1">
            <a:spLocks/>
          </p:cNvSpPr>
          <p:nvPr/>
        </p:nvSpPr>
        <p:spPr>
          <a:xfrm>
            <a:off x="457200" y="228600"/>
            <a:ext cx="8229600" cy="131210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pPr>
              <a:buSzPct val="25000"/>
            </a:pPr>
            <a:r>
              <a:rPr lang="en-US" sz="2400" b="1" dirty="0">
                <a:latin typeface="+mj-lt"/>
              </a:rPr>
              <a:t>State Leadership Conference </a:t>
            </a:r>
            <a:br>
              <a:rPr lang="en-US" sz="2400" b="1" dirty="0">
                <a:latin typeface="+mj-lt"/>
              </a:rPr>
            </a:br>
            <a:r>
              <a:rPr lang="en-US" sz="2400" b="1" dirty="0">
                <a:latin typeface="+mj-lt"/>
              </a:rPr>
              <a:t>Assumed Responsibility</a:t>
            </a:r>
            <a:br>
              <a:rPr lang="en-US" sz="2400" dirty="0">
                <a:latin typeface="+mj-lt"/>
              </a:rPr>
            </a:br>
            <a:r>
              <a:rPr lang="en-US" sz="1800" b="0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2 points per responsibility / max 6 points</a:t>
            </a:r>
            <a:br>
              <a:rPr lang="en-US" sz="1800" dirty="0">
                <a:latin typeface="+mj-lt"/>
              </a:rPr>
            </a:br>
            <a:r>
              <a:rPr lang="en-US" sz="1800" dirty="0"/>
              <a:t>Evidence Slide 12</a:t>
            </a: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35644572"/>
      </p:ext>
    </p:extLst>
  </p:cSld>
  <p:clrMapOvr>
    <a:masterClrMapping/>
  </p:clrMapOvr>
  <p:transition spd="slow">
    <p:cut/>
  </p:transition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03200" indent="0">
              <a:buNone/>
            </a:pPr>
            <a:r>
              <a:rPr lang="en-US" dirty="0"/>
              <a:t>Screenshot of school check sent to National FCCLA</a:t>
            </a:r>
          </a:p>
          <a:p>
            <a:pPr marL="203200" indent="0">
              <a:buNone/>
            </a:pPr>
            <a:endParaRPr lang="en-US" dirty="0"/>
          </a:p>
          <a:p>
            <a:pPr marL="203200" indent="0">
              <a:buNone/>
            </a:pPr>
            <a:endParaRPr lang="en-US" dirty="0"/>
          </a:p>
          <a:p>
            <a:pPr marL="203200" indent="0">
              <a:buNone/>
            </a:pPr>
            <a:r>
              <a:rPr lang="en-US" dirty="0"/>
              <a:t>Point Breakdown:</a:t>
            </a:r>
          </a:p>
          <a:p>
            <a:pPr marL="203200" indent="0">
              <a:buNone/>
            </a:pPr>
            <a:r>
              <a:rPr lang="en-US" sz="2400" dirty="0"/>
              <a:t>Bronze Level, $25 – 2 pts</a:t>
            </a:r>
          </a:p>
          <a:p>
            <a:pPr marL="203200" indent="0">
              <a:buNone/>
            </a:pPr>
            <a:r>
              <a:rPr lang="en-US" sz="2400" dirty="0"/>
              <a:t>Silver Level, $50 – 4 pts</a:t>
            </a:r>
          </a:p>
          <a:p>
            <a:pPr marL="203200" indent="0">
              <a:buNone/>
            </a:pPr>
            <a:r>
              <a:rPr lang="en-US" sz="2400" dirty="0"/>
              <a:t>Gold Level, $75 – 6 pts</a:t>
            </a:r>
          </a:p>
          <a:p>
            <a:pPr marL="203200" indent="0">
              <a:buNone/>
            </a:pPr>
            <a:r>
              <a:rPr lang="en-US" sz="2400" dirty="0"/>
              <a:t>Platinum Level, $100 – 8 pts</a:t>
            </a:r>
          </a:p>
        </p:txBody>
      </p:sp>
      <p:sp>
        <p:nvSpPr>
          <p:cNvPr id="5" name="Shape 484"/>
          <p:cNvSpPr txBox="1">
            <a:spLocks/>
          </p:cNvSpPr>
          <p:nvPr/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pPr>
              <a:buSzPct val="25000"/>
            </a:pPr>
            <a:r>
              <a:rPr lang="en-US" sz="2700" b="1" dirty="0">
                <a:latin typeface="+mj-lt"/>
              </a:rPr>
              <a:t>Ultimate Leadership Fund</a:t>
            </a:r>
          </a:p>
          <a:p>
            <a:pPr>
              <a:buSzPct val="25000"/>
            </a:pPr>
            <a:r>
              <a:rPr lang="en-US" sz="2000" dirty="0">
                <a:latin typeface="+mj-lt"/>
              </a:rPr>
              <a:t>8 points max</a:t>
            </a:r>
          </a:p>
          <a:p>
            <a:pPr>
              <a:buSzPct val="25000"/>
            </a:pPr>
            <a:r>
              <a:rPr lang="en-US" sz="1800" dirty="0">
                <a:solidFill>
                  <a:schemeClr val="tx1"/>
                </a:solidFill>
              </a:rPr>
              <a:t>Evidence Slide 123</a:t>
            </a:r>
            <a:endParaRPr lang="en-US" sz="1800" dirty="0">
              <a:latin typeface="+mj-lt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5B63F5-ACFB-486E-A10D-B21AAE0CFE4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123</a:t>
            </a:r>
          </a:p>
        </p:txBody>
      </p:sp>
    </p:spTree>
    <p:extLst>
      <p:ext uri="{BB962C8B-B14F-4D97-AF65-F5344CB8AC3E}">
        <p14:creationId xmlns:p14="http://schemas.microsoft.com/office/powerpoint/2010/main" val="1845939932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742" y="2680212"/>
            <a:ext cx="8229600" cy="1143000"/>
          </a:xfrm>
          <a:noFill/>
        </p:spPr>
        <p:txBody>
          <a:bodyPr/>
          <a:lstStyle/>
          <a:p>
            <a:pPr>
              <a:lnSpc>
                <a:spcPct val="94000"/>
              </a:lnSpc>
            </a:pPr>
            <a:r>
              <a:rPr lang="en-US" sz="9600" b="1" dirty="0">
                <a:solidFill>
                  <a:schemeClr val="tx1"/>
                </a:solidFill>
                <a:latin typeface="+mj-lt"/>
              </a:rPr>
              <a:t>Adviser Leadership</a:t>
            </a:r>
          </a:p>
        </p:txBody>
      </p:sp>
    </p:spTree>
    <p:extLst>
      <p:ext uri="{BB962C8B-B14F-4D97-AF65-F5344CB8AC3E}">
        <p14:creationId xmlns:p14="http://schemas.microsoft.com/office/powerpoint/2010/main" val="1546073046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" name="Shape 69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03642"/>
          </a:xfrm>
          <a:prstGeom prst="rect">
            <a:avLst/>
          </a:prstGeom>
          <a:solidFill>
            <a:srgbClr val="C4BD9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Adviser Lesson Plans integrated FCCLA 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into FACS classes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3 points per lesson / 6 points max</a:t>
            </a:r>
            <a:b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tx1"/>
                </a:solidFill>
              </a:rPr>
              <a:t>Evidence Slide 124a</a:t>
            </a:r>
            <a:endParaRPr lang="en-US" sz="18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692" name="Shape 692"/>
          <p:cNvSpPr txBox="1">
            <a:spLocks noGrp="1"/>
          </p:cNvSpPr>
          <p:nvPr>
            <p:ph type="body" idx="1"/>
          </p:nvPr>
        </p:nvSpPr>
        <p:spPr>
          <a:xfrm>
            <a:off x="457200" y="1776739"/>
            <a:ext cx="8229600" cy="421163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Insert Lesson plans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dirty="0">
                <a:latin typeface="+mj-lt"/>
              </a:rPr>
              <a:t>Must be different from previous years</a:t>
            </a: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86700B-2B60-4EA4-8A91-D1B294D9F77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124a</a:t>
            </a:r>
          </a:p>
        </p:txBody>
      </p:sp>
    </p:spTree>
  </p:cSld>
  <p:clrMapOvr>
    <a:masterClrMapping/>
  </p:clrMapOvr>
  <p:transition spd="slow">
    <p:cut/>
  </p:transition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" name="Shape 69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41222"/>
          </a:xfrm>
          <a:prstGeom prst="rect">
            <a:avLst/>
          </a:prstGeom>
          <a:solidFill>
            <a:srgbClr val="C4BD9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Adviser Lesson Plans integrated FCCLA 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into FACS classes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3 points per lesson / 6 points max</a:t>
            </a:r>
            <a:b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tx1"/>
                </a:solidFill>
              </a:rPr>
              <a:t>Evidence Slide 124b</a:t>
            </a:r>
            <a:endParaRPr lang="en-US" sz="18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692" name="Shape 692"/>
          <p:cNvSpPr txBox="1">
            <a:spLocks noGrp="1"/>
          </p:cNvSpPr>
          <p:nvPr>
            <p:ph type="body" idx="1"/>
          </p:nvPr>
        </p:nvSpPr>
        <p:spPr>
          <a:xfrm>
            <a:off x="457200" y="1803747"/>
            <a:ext cx="8229600" cy="41094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Insert Lesson plans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dirty="0">
                <a:latin typeface="+mj-lt"/>
              </a:rPr>
              <a:t>Must be different from previous years</a:t>
            </a: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31E2AC-6162-4216-ABAC-5FF03724755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124b</a:t>
            </a:r>
          </a:p>
        </p:txBody>
      </p:sp>
    </p:spTree>
    <p:extLst>
      <p:ext uri="{BB962C8B-B14F-4D97-AF65-F5344CB8AC3E}">
        <p14:creationId xmlns:p14="http://schemas.microsoft.com/office/powerpoint/2010/main" val="889386506"/>
      </p:ext>
    </p:extLst>
  </p:cSld>
  <p:clrMapOvr>
    <a:masterClrMapping/>
  </p:clrMapOvr>
  <p:transition spd="slow">
    <p:cut/>
  </p:transition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" name="Shape 691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403852"/>
          </a:xfrm>
          <a:prstGeom prst="rect">
            <a:avLst/>
          </a:prstGeom>
          <a:solidFill>
            <a:srgbClr val="C4BD9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Adviser participated in Adviser-to-Adviser program by mentoring another adviser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2 points per mentored / 4 points max</a:t>
            </a:r>
            <a:b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tx1"/>
                </a:solidFill>
              </a:rPr>
              <a:t>Evidence Slide 125</a:t>
            </a:r>
            <a:endParaRPr lang="en-US" sz="18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692" name="Shape 692"/>
          <p:cNvSpPr txBox="1">
            <a:spLocks noGrp="1"/>
          </p:cNvSpPr>
          <p:nvPr>
            <p:ph type="body" idx="1"/>
          </p:nvPr>
        </p:nvSpPr>
        <p:spPr>
          <a:xfrm>
            <a:off x="457200" y="1868988"/>
            <a:ext cx="8229600" cy="41068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indent="-457200">
              <a:spcBef>
                <a:spcPts val="0"/>
              </a:spcBef>
            </a:pPr>
            <a:r>
              <a:rPr lang="en-US" dirty="0">
                <a:latin typeface="+mj-lt"/>
              </a:rPr>
              <a:t>Email Confirmation from Adviser-to-Adviser leader</a:t>
            </a:r>
          </a:p>
          <a:p>
            <a:pPr marL="457200" indent="-457200">
              <a:spcBef>
                <a:spcPts val="0"/>
              </a:spcBef>
            </a:pPr>
            <a:r>
              <a:rPr lang="en-US" dirty="0">
                <a:latin typeface="+mj-lt"/>
              </a:rPr>
              <a:t>Or confirmation from Wufoo Form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F2859F-F61D-4E7A-948F-6CDDCB92F7C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125</a:t>
            </a:r>
          </a:p>
        </p:txBody>
      </p:sp>
    </p:spTree>
    <p:extLst>
      <p:ext uri="{BB962C8B-B14F-4D97-AF65-F5344CB8AC3E}">
        <p14:creationId xmlns:p14="http://schemas.microsoft.com/office/powerpoint/2010/main" val="883109511"/>
      </p:ext>
    </p:extLst>
  </p:cSld>
  <p:clrMapOvr>
    <a:masterClrMapping/>
  </p:clrMapOvr>
  <p:transition spd="slow">
    <p:cut/>
  </p:transition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Shape 70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028070"/>
          </a:xfrm>
          <a:prstGeom prst="rect">
            <a:avLst/>
          </a:prstGeom>
          <a:solidFill>
            <a:srgbClr val="C4BD9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Adviser currently has state/region/national officer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5 points per officer / 15 points max</a:t>
            </a:r>
            <a:b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tx1"/>
                </a:solidFill>
              </a:rPr>
              <a:t>Evidence Slide 126</a:t>
            </a:r>
            <a:endParaRPr lang="en-US" sz="18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710" name="Shape 7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Name of officer(s)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301337-91CA-4DC6-983D-5055AFAD40D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126</a:t>
            </a:r>
          </a:p>
        </p:txBody>
      </p:sp>
    </p:spTree>
  </p:cSld>
  <p:clrMapOvr>
    <a:masterClrMapping/>
  </p:clrMapOvr>
  <p:transition spd="slow">
    <p:cut/>
  </p:transition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Shape 70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028070"/>
          </a:xfrm>
          <a:prstGeom prst="rect">
            <a:avLst/>
          </a:prstGeom>
          <a:solidFill>
            <a:srgbClr val="C4BD9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Adviser serves as Region Adviser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5 points</a:t>
            </a:r>
            <a:b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tx1"/>
                </a:solidFill>
              </a:rPr>
              <a:t>Evidence Slide 127</a:t>
            </a:r>
            <a:endParaRPr lang="en-US" sz="18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710" name="Shape 7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Name of </a:t>
            </a:r>
            <a:r>
              <a:rPr lang="en-US" dirty="0">
                <a:latin typeface="+mj-lt"/>
              </a:rPr>
              <a:t>Region Adviser and region served</a:t>
            </a: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301337-91CA-4DC6-983D-5055AFAD40D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127</a:t>
            </a:r>
          </a:p>
        </p:txBody>
      </p:sp>
    </p:spTree>
    <p:extLst>
      <p:ext uri="{BB962C8B-B14F-4D97-AF65-F5344CB8AC3E}">
        <p14:creationId xmlns:p14="http://schemas.microsoft.com/office/powerpoint/2010/main" val="2689557531"/>
      </p:ext>
    </p:extLst>
  </p:cSld>
  <p:clrMapOvr>
    <a:masterClrMapping/>
  </p:clrMapOvr>
  <p:transition spd="slow">
    <p:cut/>
  </p:transition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Shape 709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325563"/>
          </a:xfrm>
          <a:prstGeom prst="rect">
            <a:avLst/>
          </a:prstGeom>
          <a:solidFill>
            <a:srgbClr val="C4BD9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Adviser serves on the Georgia FCCLA Board of Directors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latin typeface="+mj-lt"/>
              </a:rPr>
              <a:t>5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 points</a:t>
            </a:r>
            <a:b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tx1"/>
                </a:solidFill>
              </a:rPr>
              <a:t>Evidence Slide 128</a:t>
            </a:r>
            <a:endParaRPr lang="en-US" sz="18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710" name="Shape 710"/>
          <p:cNvSpPr txBox="1">
            <a:spLocks noGrp="1"/>
          </p:cNvSpPr>
          <p:nvPr>
            <p:ph type="body" idx="1"/>
          </p:nvPr>
        </p:nvSpPr>
        <p:spPr>
          <a:xfrm>
            <a:off x="457200" y="1715293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Name of adviser and position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301337-91CA-4DC6-983D-5055AFAD40D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128</a:t>
            </a:r>
          </a:p>
        </p:txBody>
      </p:sp>
    </p:spTree>
    <p:extLst>
      <p:ext uri="{BB962C8B-B14F-4D97-AF65-F5344CB8AC3E}">
        <p14:creationId xmlns:p14="http://schemas.microsoft.com/office/powerpoint/2010/main" val="1456854155"/>
      </p:ext>
    </p:extLst>
  </p:cSld>
  <p:clrMapOvr>
    <a:masterClrMapping/>
  </p:clrMapOvr>
  <p:transition spd="slow">
    <p:cut/>
  </p:transition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Shape 709"/>
          <p:cNvSpPr txBox="1">
            <a:spLocks noGrp="1"/>
          </p:cNvSpPr>
          <p:nvPr>
            <p:ph type="title"/>
          </p:nvPr>
        </p:nvSpPr>
        <p:spPr>
          <a:xfrm>
            <a:off x="457200" y="136525"/>
            <a:ext cx="8229600" cy="1325563"/>
          </a:xfrm>
          <a:prstGeom prst="rect">
            <a:avLst/>
          </a:prstGeom>
          <a:solidFill>
            <a:srgbClr val="C4BD9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Adviser previously received Master Adviser recognition 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2 points per adviser</a:t>
            </a:r>
            <a:b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tx1"/>
                </a:solidFill>
              </a:rPr>
              <a:t>Evidence Slide 129</a:t>
            </a:r>
            <a:endParaRPr lang="en-US" sz="18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710" name="Shape 710"/>
          <p:cNvSpPr txBox="1">
            <a:spLocks noGrp="1"/>
          </p:cNvSpPr>
          <p:nvPr>
            <p:ph type="body" idx="1"/>
          </p:nvPr>
        </p:nvSpPr>
        <p:spPr>
          <a:xfrm>
            <a:off x="457200" y="1715293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Name of adviser and year recognized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301337-91CA-4DC6-983D-5055AFAD40D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129</a:t>
            </a:r>
          </a:p>
        </p:txBody>
      </p:sp>
    </p:spTree>
    <p:extLst>
      <p:ext uri="{BB962C8B-B14F-4D97-AF65-F5344CB8AC3E}">
        <p14:creationId xmlns:p14="http://schemas.microsoft.com/office/powerpoint/2010/main" val="1148605055"/>
      </p:ext>
    </p:extLst>
  </p:cSld>
  <p:clrMapOvr>
    <a:masterClrMapping/>
  </p:clrMapOvr>
  <p:transition spd="slow">
    <p:cut/>
  </p:transition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Shape 709"/>
          <p:cNvSpPr txBox="1">
            <a:spLocks noGrp="1"/>
          </p:cNvSpPr>
          <p:nvPr>
            <p:ph type="title"/>
          </p:nvPr>
        </p:nvSpPr>
        <p:spPr>
          <a:xfrm>
            <a:off x="457200" y="136525"/>
            <a:ext cx="8229600" cy="1325563"/>
          </a:xfrm>
          <a:prstGeom prst="rect">
            <a:avLst/>
          </a:prstGeom>
          <a:solidFill>
            <a:srgbClr val="C4BD9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Adviser previously received Adviser Mentor recognition 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2 points per adviser</a:t>
            </a:r>
            <a:b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tx1"/>
                </a:solidFill>
              </a:rPr>
              <a:t>Evidence Slide 130</a:t>
            </a:r>
            <a:endParaRPr lang="en-US" sz="18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710" name="Shape 710"/>
          <p:cNvSpPr txBox="1">
            <a:spLocks noGrp="1"/>
          </p:cNvSpPr>
          <p:nvPr>
            <p:ph type="body" idx="1"/>
          </p:nvPr>
        </p:nvSpPr>
        <p:spPr>
          <a:xfrm>
            <a:off x="457200" y="1715293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Name of adviser and year recognized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301337-91CA-4DC6-983D-5055AFAD40D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130</a:t>
            </a:r>
          </a:p>
        </p:txBody>
      </p:sp>
    </p:spTree>
    <p:extLst>
      <p:ext uri="{BB962C8B-B14F-4D97-AF65-F5344CB8AC3E}">
        <p14:creationId xmlns:p14="http://schemas.microsoft.com/office/powerpoint/2010/main" val="1925930715"/>
      </p:ext>
    </p:extLst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xfrm>
            <a:off x="457200" y="1603332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>
              <a:lnSpc>
                <a:spcPct val="80000"/>
              </a:lnSpc>
              <a:spcBef>
                <a:spcPts val="0"/>
              </a:spcBef>
              <a:buSzPct val="100740"/>
              <a:buNone/>
            </a:pPr>
            <a:r>
              <a:rPr lang="en-US" dirty="0"/>
              <a:t>Responsibility Types</a:t>
            </a:r>
          </a:p>
          <a:p>
            <a:pPr marL="0" lvl="0" indent="0">
              <a:lnSpc>
                <a:spcPct val="80000"/>
              </a:lnSpc>
              <a:spcBef>
                <a:spcPts val="0"/>
              </a:spcBef>
              <a:buSzPct val="100740"/>
              <a:buNone/>
            </a:pPr>
            <a:endParaRPr lang="en-US" dirty="0"/>
          </a:p>
          <a:p>
            <a:pPr marL="457200" indent="-457200">
              <a:lnSpc>
                <a:spcPct val="80000"/>
              </a:lnSpc>
              <a:spcBef>
                <a:spcPts val="0"/>
              </a:spcBef>
              <a:buSzPct val="100740"/>
            </a:pPr>
            <a:r>
              <a:rPr lang="en-US" dirty="0"/>
              <a:t>Usher</a:t>
            </a:r>
          </a:p>
          <a:p>
            <a:pPr marL="457200" indent="-457200">
              <a:lnSpc>
                <a:spcPct val="80000"/>
              </a:lnSpc>
              <a:spcBef>
                <a:spcPts val="0"/>
              </a:spcBef>
              <a:buSzPct val="100740"/>
            </a:pPr>
            <a:r>
              <a:rPr lang="en-US" dirty="0"/>
              <a:t>STAR Event or State Event Runner </a:t>
            </a:r>
          </a:p>
          <a:p>
            <a:pPr marL="457200" indent="-457200">
              <a:lnSpc>
                <a:spcPct val="80000"/>
              </a:lnSpc>
              <a:spcBef>
                <a:spcPts val="0"/>
              </a:spcBef>
              <a:buSzPct val="100740"/>
            </a:pPr>
            <a:r>
              <a:rPr lang="en-US" dirty="0"/>
              <a:t>Presenter</a:t>
            </a:r>
          </a:p>
          <a:p>
            <a:pPr lvl="0" indent="-342900">
              <a:lnSpc>
                <a:spcPct val="80000"/>
              </a:lnSpc>
              <a:spcBef>
                <a:spcPts val="544"/>
              </a:spcBef>
              <a:buSzPct val="100740"/>
            </a:pPr>
            <a:endParaRPr lang="en-US" dirty="0"/>
          </a:p>
          <a:p>
            <a:pPr marL="0" indent="0">
              <a:lnSpc>
                <a:spcPct val="80000"/>
              </a:lnSpc>
              <a:spcBef>
                <a:spcPts val="544"/>
              </a:spcBef>
              <a:buSzPct val="100740"/>
              <a:buNone/>
            </a:pPr>
            <a:r>
              <a:rPr lang="en-US" dirty="0"/>
              <a:t>Evidence:</a:t>
            </a:r>
          </a:p>
          <a:p>
            <a:pPr marL="0" indent="0">
              <a:lnSpc>
                <a:spcPct val="80000"/>
              </a:lnSpc>
              <a:spcBef>
                <a:spcPts val="544"/>
              </a:spcBef>
              <a:buSzPct val="100740"/>
              <a:buNone/>
            </a:pPr>
            <a:r>
              <a:rPr lang="en-US" dirty="0"/>
              <a:t>Submit email confirmations, picture of sign-up sheet, or picture of you completing the task.  </a:t>
            </a:r>
          </a:p>
          <a:p>
            <a:pPr marL="0" indent="0">
              <a:lnSpc>
                <a:spcPct val="80000"/>
              </a:lnSpc>
              <a:spcBef>
                <a:spcPts val="544"/>
              </a:spcBef>
              <a:buSzPct val="100740"/>
              <a:buNone/>
            </a:pP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28C7F6-8FB5-4272-A86E-B67D65DDA59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13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01B51DA-073A-54F7-4E9B-DD797B3B1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hape 133">
            <a:extLst>
              <a:ext uri="{FF2B5EF4-FFF2-40B4-BE49-F238E27FC236}">
                <a16:creationId xmlns:a16="http://schemas.microsoft.com/office/drawing/2014/main" id="{8935053B-1B58-3C8F-A753-EC5C66BC3E80}"/>
              </a:ext>
            </a:extLst>
          </p:cNvPr>
          <p:cNvSpPr txBox="1">
            <a:spLocks/>
          </p:cNvSpPr>
          <p:nvPr/>
        </p:nvSpPr>
        <p:spPr>
          <a:xfrm>
            <a:off x="457200" y="228600"/>
            <a:ext cx="8229600" cy="131210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pPr>
              <a:buSzPct val="25000"/>
            </a:pPr>
            <a:r>
              <a:rPr lang="en-US" sz="2400" b="1" dirty="0">
                <a:latin typeface="+mj-lt"/>
              </a:rPr>
              <a:t>State Leadership Conference </a:t>
            </a:r>
            <a:br>
              <a:rPr lang="en-US" sz="2400" b="1" dirty="0">
                <a:latin typeface="+mj-lt"/>
              </a:rPr>
            </a:br>
            <a:r>
              <a:rPr lang="en-US" sz="2400" b="1" dirty="0">
                <a:latin typeface="+mj-lt"/>
              </a:rPr>
              <a:t>Student Volunteer</a:t>
            </a:r>
            <a:br>
              <a:rPr lang="en-US" sz="2400" dirty="0">
                <a:latin typeface="+mj-lt"/>
              </a:rPr>
            </a:br>
            <a:r>
              <a:rPr lang="en-US" sz="1800" b="0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2 points per student / max 6 points</a:t>
            </a:r>
            <a:br>
              <a:rPr lang="en-US" sz="1800" dirty="0">
                <a:latin typeface="+mj-lt"/>
              </a:rPr>
            </a:br>
            <a:r>
              <a:rPr lang="en-US" sz="1800" dirty="0"/>
              <a:t>Evidence Slide 13</a:t>
            </a: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18268195"/>
      </p:ext>
    </p:extLst>
  </p:cSld>
  <p:clrMapOvr>
    <a:masterClrMapping/>
  </p:clrMapOvr>
  <p:transition spd="slow">
    <p:cut/>
  </p:transition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Shape 70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028070"/>
          </a:xfrm>
          <a:prstGeom prst="rect">
            <a:avLst/>
          </a:prstGeom>
          <a:solidFill>
            <a:srgbClr val="C4BD9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Adviser serves as a Georgia FCCLA Consultant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5 points</a:t>
            </a:r>
            <a:b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tx1"/>
                </a:solidFill>
              </a:rPr>
              <a:t>Evidence Slide 131</a:t>
            </a:r>
            <a:endParaRPr lang="en-US" sz="18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710" name="Shape 7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Name of title/responsibility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endParaRPr lang="en-US" dirty="0">
              <a:latin typeface="+mj-lt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Examples:</a:t>
            </a:r>
          </a:p>
          <a:p>
            <a:pPr lvl="1" indent="-342900">
              <a:spcBef>
                <a:spcPts val="0"/>
              </a:spcBef>
              <a:buFont typeface="Arial"/>
              <a:buChar char="•"/>
            </a:pPr>
            <a:r>
              <a:rPr lang="en-US" dirty="0">
                <a:latin typeface="+mj-lt"/>
              </a:rPr>
              <a:t>Culinary Consultant</a:t>
            </a:r>
          </a:p>
          <a:p>
            <a:pPr lvl="1" indent="-342900">
              <a:spcBef>
                <a:spcPts val="0"/>
              </a:spcBef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STAR Events Coordinator</a:t>
            </a:r>
          </a:p>
          <a:p>
            <a:pPr lvl="1" indent="-342900">
              <a:spcBef>
                <a:spcPts val="0"/>
              </a:spcBef>
              <a:buFont typeface="Arial"/>
              <a:buChar char="•"/>
            </a:pPr>
            <a:r>
              <a:rPr lang="en-US" dirty="0">
                <a:latin typeface="+mj-lt"/>
              </a:rPr>
              <a:t>Adviser-to-Adviser Leader</a:t>
            </a:r>
            <a:endParaRPr lang="en-US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endParaRPr lang="en-US" dirty="0">
              <a:latin typeface="+mj-lt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*Not Lead Consultant for State Leadership Conference*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301337-91CA-4DC6-983D-5055AFAD40D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131</a:t>
            </a:r>
          </a:p>
        </p:txBody>
      </p:sp>
    </p:spTree>
    <p:extLst>
      <p:ext uri="{BB962C8B-B14F-4D97-AF65-F5344CB8AC3E}">
        <p14:creationId xmlns:p14="http://schemas.microsoft.com/office/powerpoint/2010/main" val="1156200145"/>
      </p:ext>
    </p:extLst>
  </p:cSld>
  <p:clrMapOvr>
    <a:masterClrMapping/>
  </p:clrMapOvr>
  <p:transition spd="slow">
    <p:cut/>
  </p:transition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Shape 70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215960"/>
          </a:xfrm>
          <a:prstGeom prst="rect">
            <a:avLst/>
          </a:prstGeom>
          <a:solidFill>
            <a:srgbClr val="C4BD9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Adviser attended National FCCLA Chapter 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Adviser Summit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5 points</a:t>
            </a:r>
            <a:b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tx1"/>
                </a:solidFill>
              </a:rPr>
              <a:t>Evidence Slide 132</a:t>
            </a:r>
            <a:endParaRPr lang="en-US" sz="18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710" name="Shape 7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Registration confirmation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301337-91CA-4DC6-983D-5055AFAD40D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132</a:t>
            </a:r>
          </a:p>
        </p:txBody>
      </p:sp>
    </p:spTree>
    <p:extLst>
      <p:ext uri="{BB962C8B-B14F-4D97-AF65-F5344CB8AC3E}">
        <p14:creationId xmlns:p14="http://schemas.microsoft.com/office/powerpoint/2010/main" val="427761328"/>
      </p:ext>
    </p:extLst>
  </p:cSld>
  <p:clrMapOvr>
    <a:masterClrMapping/>
  </p:clrMapOvr>
  <p:transition spd="slow">
    <p:cut/>
  </p:transition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Shape 709"/>
          <p:cNvSpPr txBox="1">
            <a:spLocks noGrp="1"/>
          </p:cNvSpPr>
          <p:nvPr>
            <p:ph type="title"/>
          </p:nvPr>
        </p:nvSpPr>
        <p:spPr>
          <a:xfrm>
            <a:off x="457199" y="274636"/>
            <a:ext cx="8329961" cy="1325563"/>
          </a:xfrm>
          <a:prstGeom prst="rect">
            <a:avLst/>
          </a:prstGeom>
          <a:solidFill>
            <a:srgbClr val="C4BD9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Adviser previously completed National FCCLA Adviser Academy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 2 points per course / 4 points max</a:t>
            </a:r>
            <a:b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tx1"/>
                </a:solidFill>
              </a:rPr>
              <a:t>Evidence Slide 133</a:t>
            </a:r>
            <a:endParaRPr lang="en-US" sz="18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710" name="Shape 7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dirty="0">
                <a:latin typeface="+mj-lt"/>
              </a:rPr>
              <a:t>Date completed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>
                <a:latin typeface="+mj-lt"/>
              </a:rPr>
              <a:t>AND</a:t>
            </a:r>
          </a:p>
          <a:p>
            <a:pPr marL="457200" indent="-457200">
              <a:spcBef>
                <a:spcPts val="0"/>
              </a:spcBef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Email confirmation from National FCCLA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301337-91CA-4DC6-983D-5055AFAD40D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133</a:t>
            </a:r>
          </a:p>
        </p:txBody>
      </p:sp>
    </p:spTree>
    <p:extLst>
      <p:ext uri="{BB962C8B-B14F-4D97-AF65-F5344CB8AC3E}">
        <p14:creationId xmlns:p14="http://schemas.microsoft.com/office/powerpoint/2010/main" val="3320206310"/>
      </p:ext>
    </p:extLst>
  </p:cSld>
  <p:clrMapOvr>
    <a:masterClrMapping/>
  </p:clrMapOvr>
  <p:transition spd="slow">
    <p:cut/>
  </p:transition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Shape 70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940388"/>
          </a:xfrm>
          <a:prstGeom prst="rect">
            <a:avLst/>
          </a:prstGeom>
          <a:solidFill>
            <a:srgbClr val="C4BD9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Adviser currently enrolled in National FCCLA Adviser Academy</a:t>
            </a:r>
            <a:br>
              <a:rPr lang="en-US" sz="20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4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en-US" sz="1400" dirty="0">
                <a:latin typeface="+mj-lt"/>
              </a:rPr>
              <a:t>5 points</a:t>
            </a:r>
            <a:br>
              <a:rPr lang="en-US" sz="14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400" dirty="0">
                <a:solidFill>
                  <a:schemeClr val="tx1"/>
                </a:solidFill>
              </a:rPr>
              <a:t>Evidence Slide 134</a:t>
            </a:r>
            <a:endParaRPr lang="en-US" sz="16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710" name="Shape 7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dirty="0">
                <a:latin typeface="+mj-lt"/>
              </a:rPr>
              <a:t>Anticipated date of completion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>
                <a:latin typeface="+mj-lt"/>
              </a:rPr>
              <a:t>AND</a:t>
            </a:r>
          </a:p>
          <a:p>
            <a:pPr marL="457200" indent="-457200">
              <a:spcBef>
                <a:spcPts val="0"/>
              </a:spcBef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Email confirmation from National FCCLA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301337-91CA-4DC6-983D-5055AFAD40D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134</a:t>
            </a:r>
          </a:p>
        </p:txBody>
      </p:sp>
    </p:spTree>
    <p:extLst>
      <p:ext uri="{BB962C8B-B14F-4D97-AF65-F5344CB8AC3E}">
        <p14:creationId xmlns:p14="http://schemas.microsoft.com/office/powerpoint/2010/main" val="3847074480"/>
      </p:ext>
    </p:extLst>
  </p:cSld>
  <p:clrMapOvr>
    <a:masterClrMapping/>
  </p:clrMapOvr>
  <p:transition spd="slow">
    <p:cut/>
  </p:transition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Shape 709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716723"/>
          </a:xfrm>
          <a:prstGeom prst="rect">
            <a:avLst/>
          </a:prstGeom>
          <a:solidFill>
            <a:srgbClr val="C4BD9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Adviser presented a workshop or roundtable related to FCCLA at a Professional Conference (GATFACS, GACTE, National Leadership Conference, etc.) 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5 points each / max of 20 points</a:t>
            </a:r>
            <a:b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tx1"/>
                </a:solidFill>
              </a:rPr>
              <a:t>Evidence Slide 135</a:t>
            </a:r>
            <a:endParaRPr lang="en-US" sz="18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710" name="Shape 710"/>
          <p:cNvSpPr txBox="1">
            <a:spLocks noGrp="1"/>
          </p:cNvSpPr>
          <p:nvPr>
            <p:ph type="body" idx="1"/>
          </p:nvPr>
        </p:nvSpPr>
        <p:spPr>
          <a:xfrm>
            <a:off x="457200" y="2336800"/>
            <a:ext cx="8229600" cy="37893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dirty="0">
                <a:latin typeface="+mj-lt"/>
              </a:rPr>
              <a:t>Date presented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>
                <a:latin typeface="+mj-lt"/>
              </a:rPr>
              <a:t>AND</a:t>
            </a:r>
          </a:p>
          <a:p>
            <a:pPr marL="457200" indent="-457200">
              <a:spcBef>
                <a:spcPts val="0"/>
              </a:spcBef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Picture of Workshop or Program</a:t>
            </a:r>
          </a:p>
          <a:p>
            <a:pPr marL="457200" indent="-457200">
              <a:spcBef>
                <a:spcPts val="0"/>
              </a:spcBef>
            </a:pPr>
            <a:endParaRPr lang="en-US" dirty="0">
              <a:latin typeface="+mj-lt"/>
            </a:endParaRPr>
          </a:p>
          <a:p>
            <a:pPr marL="457200" indent="-457200">
              <a:spcBef>
                <a:spcPts val="0"/>
              </a:spcBef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301337-91CA-4DC6-983D-5055AFAD40D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135</a:t>
            </a:r>
          </a:p>
        </p:txBody>
      </p:sp>
    </p:spTree>
    <p:extLst>
      <p:ext uri="{BB962C8B-B14F-4D97-AF65-F5344CB8AC3E}">
        <p14:creationId xmlns:p14="http://schemas.microsoft.com/office/powerpoint/2010/main" val="877010994"/>
      </p:ext>
    </p:extLst>
  </p:cSld>
  <p:clrMapOvr>
    <a:masterClrMapping/>
  </p:clrMapOvr>
  <p:transition spd="slow">
    <p:cut/>
  </p:transition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742" y="2680212"/>
            <a:ext cx="8229600" cy="1143000"/>
          </a:xfrm>
          <a:noFill/>
        </p:spPr>
        <p:txBody>
          <a:bodyPr/>
          <a:lstStyle/>
          <a:p>
            <a:pPr>
              <a:lnSpc>
                <a:spcPct val="94000"/>
              </a:lnSpc>
            </a:pPr>
            <a:r>
              <a:rPr lang="en-US" sz="9600" b="1" dirty="0">
                <a:solidFill>
                  <a:schemeClr val="bg1"/>
                </a:solidFill>
                <a:latin typeface="+mj-lt"/>
              </a:rPr>
              <a:t>Alumni &amp; Associates</a:t>
            </a:r>
          </a:p>
        </p:txBody>
      </p:sp>
    </p:spTree>
    <p:extLst>
      <p:ext uri="{BB962C8B-B14F-4D97-AF65-F5344CB8AC3E}">
        <p14:creationId xmlns:p14="http://schemas.microsoft.com/office/powerpoint/2010/main" val="1410831863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Shape 7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22848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Adviser is Paid Member of National FCCLA </a:t>
            </a:r>
            <a:b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Alumni and Associates</a:t>
            </a:r>
            <a:b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2 points per adviser</a:t>
            </a:r>
            <a:b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bg1"/>
                </a:solidFill>
              </a:rPr>
              <a:t>Evidence Slide 136</a:t>
            </a:r>
            <a:endParaRPr lang="en-US" sz="2400" b="1" i="0" u="none" strike="noStrike" cap="none" dirty="0">
              <a:solidFill>
                <a:schemeClr val="bg1"/>
              </a:solidFill>
              <a:latin typeface="+mj-lt"/>
              <a:sym typeface="Calibri"/>
            </a:endParaRPr>
          </a:p>
        </p:txBody>
      </p:sp>
      <p:sp>
        <p:nvSpPr>
          <p:cNvPr id="722" name="Shape 722"/>
          <p:cNvSpPr txBox="1">
            <a:spLocks noGrp="1"/>
          </p:cNvSpPr>
          <p:nvPr>
            <p:ph type="body" idx="1"/>
          </p:nvPr>
        </p:nvSpPr>
        <p:spPr>
          <a:xfrm>
            <a:off x="457200" y="1703540"/>
            <a:ext cx="8229600" cy="422220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indent="-342900">
              <a:spcBef>
                <a:spcPts val="0"/>
              </a:spcBef>
            </a:pPr>
            <a:r>
              <a:rPr lang="en-US" dirty="0">
                <a:latin typeface="+mj-lt"/>
              </a:rPr>
              <a:t>Screenshot of paid invoice from National FCCLA </a:t>
            </a:r>
            <a:r>
              <a:rPr lang="en-US" dirty="0">
                <a:highlight>
                  <a:srgbClr val="FFFF00"/>
                </a:highlight>
                <a:latin typeface="+mj-lt"/>
              </a:rPr>
              <a:t>Alumni &amp; Associates portal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64353C-B191-4D0F-8D46-31196729463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136</a:t>
            </a:r>
          </a:p>
        </p:txBody>
      </p:sp>
    </p:spTree>
  </p:cSld>
  <p:clrMapOvr>
    <a:masterClrMapping/>
  </p:clrMapOvr>
  <p:transition spd="slow">
    <p:cut/>
  </p:transition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Shape 7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22848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Adviser is Paid Member of Georgia FCCLA </a:t>
            </a:r>
            <a:b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Alumni and Associates</a:t>
            </a:r>
            <a:b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5 points per adviser</a:t>
            </a:r>
            <a:b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bg1"/>
                </a:solidFill>
              </a:rPr>
              <a:t>Evidence Slide 137</a:t>
            </a:r>
            <a:endParaRPr lang="en-US" sz="2400" b="1" i="0" u="none" strike="noStrike" cap="none" dirty="0">
              <a:solidFill>
                <a:schemeClr val="bg1"/>
              </a:solidFill>
              <a:latin typeface="+mj-lt"/>
              <a:sym typeface="Calibri"/>
            </a:endParaRPr>
          </a:p>
        </p:txBody>
      </p:sp>
      <p:sp>
        <p:nvSpPr>
          <p:cNvPr id="722" name="Shape 722"/>
          <p:cNvSpPr txBox="1">
            <a:spLocks noGrp="1"/>
          </p:cNvSpPr>
          <p:nvPr>
            <p:ph type="body" idx="1"/>
          </p:nvPr>
        </p:nvSpPr>
        <p:spPr>
          <a:xfrm>
            <a:off x="457200" y="1703540"/>
            <a:ext cx="8229600" cy="422220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indent="-342900">
              <a:spcBef>
                <a:spcPts val="0"/>
              </a:spcBef>
            </a:pPr>
            <a:r>
              <a:rPr lang="en-US" dirty="0">
                <a:latin typeface="+mj-lt"/>
              </a:rPr>
              <a:t>Use </a:t>
            </a:r>
            <a:r>
              <a:rPr lang="en-US" u="sng" dirty="0">
                <a:solidFill>
                  <a:schemeClr val="hlink"/>
                </a:solidFill>
                <a:latin typeface="+mj-lt"/>
                <a:hlinkClick r:id="rId3"/>
              </a:rPr>
              <a:t>https://gafccla.wufoo.com/forms/fccla-alumni-and-associates/</a:t>
            </a:r>
            <a:r>
              <a:rPr lang="en-US" dirty="0">
                <a:latin typeface="+mj-lt"/>
              </a:rPr>
              <a:t> to register</a:t>
            </a:r>
          </a:p>
          <a:p>
            <a:pPr lvl="0" indent="-342900">
              <a:spcBef>
                <a:spcPts val="0"/>
              </a:spcBef>
            </a:pPr>
            <a:r>
              <a:rPr lang="en-US" dirty="0">
                <a:latin typeface="+mj-lt"/>
              </a:rPr>
              <a:t>Provide email confirmation AND proof of payment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64353C-B191-4D0F-8D46-31196729463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137</a:t>
            </a:r>
          </a:p>
        </p:txBody>
      </p:sp>
    </p:spTree>
    <p:extLst>
      <p:ext uri="{BB962C8B-B14F-4D97-AF65-F5344CB8AC3E}">
        <p14:creationId xmlns:p14="http://schemas.microsoft.com/office/powerpoint/2010/main" val="3908518894"/>
      </p:ext>
    </p:extLst>
  </p:cSld>
  <p:clrMapOvr>
    <a:masterClrMapping/>
  </p:clrMapOvr>
  <p:transition spd="slow">
    <p:cut/>
  </p:transition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" name="Shape 727"/>
          <p:cNvSpPr txBox="1">
            <a:spLocks noGrp="1"/>
          </p:cNvSpPr>
          <p:nvPr>
            <p:ph type="title"/>
          </p:nvPr>
        </p:nvSpPr>
        <p:spPr>
          <a:xfrm>
            <a:off x="457200" y="227013"/>
            <a:ext cx="8229600" cy="1143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0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Adviser organized and maintained local A &amp; A chapter </a:t>
            </a:r>
            <a:br>
              <a:rPr lang="en-US" sz="2000" b="1" dirty="0">
                <a:solidFill>
                  <a:schemeClr val="bg1"/>
                </a:solidFill>
                <a:latin typeface="+mj-lt"/>
              </a:rPr>
            </a:br>
            <a:r>
              <a:rPr lang="en-US" sz="20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with minimum of 5 members</a:t>
            </a:r>
            <a:br>
              <a:rPr lang="en-US" sz="20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bg1"/>
                </a:solidFill>
                <a:latin typeface="+mj-lt"/>
                <a:sym typeface="Calibri"/>
              </a:rPr>
              <a:t>5 points</a:t>
            </a:r>
            <a:br>
              <a:rPr lang="en-US" sz="1600" b="0" i="0" u="none" strike="noStrike" cap="none" dirty="0">
                <a:solidFill>
                  <a:schemeClr val="bg1"/>
                </a:solidFill>
                <a:latin typeface="+mj-lt"/>
                <a:sym typeface="Calibri"/>
              </a:rPr>
            </a:br>
            <a:r>
              <a:rPr lang="en-US" sz="1600" dirty="0">
                <a:solidFill>
                  <a:schemeClr val="bg1"/>
                </a:solidFill>
              </a:rPr>
              <a:t>Evidence Slide 138</a:t>
            </a:r>
            <a:endParaRPr lang="en-US" sz="1800" b="0" i="0" u="none" strike="noStrike" cap="none" dirty="0">
              <a:solidFill>
                <a:schemeClr val="bg1"/>
              </a:solidFill>
              <a:latin typeface="+mj-lt"/>
              <a:sym typeface="Calibri"/>
            </a:endParaRPr>
          </a:p>
        </p:txBody>
      </p:sp>
      <p:sp>
        <p:nvSpPr>
          <p:cNvPr id="728" name="Shape 72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Use </a:t>
            </a:r>
            <a:r>
              <a:rPr lang="en-US" sz="3200" b="0" i="0" u="sng" strike="noStrike" cap="none" dirty="0">
                <a:solidFill>
                  <a:schemeClr val="hlink"/>
                </a:solidFill>
                <a:latin typeface="+mj-lt"/>
                <a:ea typeface="Calibri"/>
                <a:cs typeface="Calibri"/>
                <a:sym typeface="Calibri"/>
                <a:hlinkClick r:id="rId3"/>
              </a:rPr>
              <a:t>https://gafccla.wufoo.com/forms/fccla-alumni-and-associates/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 to register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Provide roster and proof of payment</a:t>
            </a:r>
            <a:endParaRPr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A05DDF-EB4C-4821-9368-CB76D630B85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138</a:t>
            </a:r>
          </a:p>
        </p:txBody>
      </p:sp>
    </p:spTree>
  </p:cSld>
  <p:clrMapOvr>
    <a:masterClrMapping/>
  </p:clrMapOvr>
  <p:transition spd="slow">
    <p:cut/>
  </p:transition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" name="Shape 733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3255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Adviser affiliated 3 graduating seniors to Georgia A&amp;A </a:t>
            </a:r>
            <a:b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for 1/2 price</a:t>
            </a:r>
            <a:b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5 points</a:t>
            </a:r>
            <a:b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bg1"/>
                </a:solidFill>
              </a:rPr>
              <a:t>Evidence Slide 139</a:t>
            </a:r>
            <a:endParaRPr lang="en-US" sz="1800" b="0" i="0" u="none" strike="noStrike" cap="none" dirty="0">
              <a:solidFill>
                <a:schemeClr val="bg1"/>
              </a:solidFill>
              <a:latin typeface="+mj-lt"/>
              <a:sym typeface="Calibri"/>
            </a:endParaRPr>
          </a:p>
        </p:txBody>
      </p:sp>
      <p:sp>
        <p:nvSpPr>
          <p:cNvPr id="734" name="Shape 73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Use </a:t>
            </a:r>
            <a:r>
              <a:rPr lang="en-US" sz="3200" b="0" i="0" u="sng" strike="noStrike" cap="none" dirty="0">
                <a:solidFill>
                  <a:schemeClr val="hlink"/>
                </a:solidFill>
                <a:latin typeface="+mj-lt"/>
                <a:ea typeface="Calibri"/>
                <a:cs typeface="Calibri"/>
                <a:sym typeface="Calibri"/>
                <a:hlinkClick r:id="rId3"/>
              </a:rPr>
              <a:t>https://gafccla.wufoo.com/forms/fccla-alumni-and-associates/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 to register</a:t>
            </a:r>
          </a:p>
          <a:p>
            <a:pPr lvl="0" indent="-342900">
              <a:spcBef>
                <a:spcPts val="0"/>
              </a:spcBef>
            </a:pPr>
            <a:endParaRPr lang="en-US" dirty="0">
              <a:latin typeface="+mj-lt"/>
            </a:endParaRPr>
          </a:p>
          <a:p>
            <a:pPr lvl="0" indent="-342900">
              <a:spcBef>
                <a:spcPts val="0"/>
              </a:spcBef>
            </a:pPr>
            <a:r>
              <a:rPr lang="en-US" dirty="0">
                <a:latin typeface="+mj-lt"/>
              </a:rPr>
              <a:t>Provide invoice </a:t>
            </a:r>
          </a:p>
          <a:p>
            <a:pPr lvl="0" indent="-342900">
              <a:spcBef>
                <a:spcPts val="0"/>
              </a:spcBef>
            </a:pPr>
            <a:endParaRPr lang="en-US" dirty="0">
              <a:latin typeface="+mj-lt"/>
            </a:endParaRPr>
          </a:p>
          <a:p>
            <a:pPr lvl="0" indent="-342900">
              <a:spcBef>
                <a:spcPts val="0"/>
              </a:spcBef>
            </a:pPr>
            <a:r>
              <a:rPr lang="en-US" dirty="0">
                <a:latin typeface="+mj-lt"/>
              </a:rPr>
              <a:t>Should be Seniors from May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48CEF4-B5A1-48DC-933E-0086FCE7ACD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139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32556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State Leadership Conference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Say Yes to FCS Signing Event 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  <a:t>5 points</a:t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</a:br>
            <a:r>
              <a:rPr lang="en-US" sz="1800" dirty="0"/>
              <a:t>Evidence Slide 14</a:t>
            </a:r>
            <a:endParaRPr lang="en-US" sz="1800" b="0" i="0" u="none" strike="noStrike" cap="none" dirty="0">
              <a:solidFill>
                <a:schemeClr val="dk1"/>
              </a:solidFill>
              <a:latin typeface="+mj-lt"/>
              <a:sym typeface="Calibri"/>
            </a:endParaRPr>
          </a:p>
        </p:txBody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dirty="0">
                <a:latin typeface="+mj-lt"/>
              </a:rPr>
              <a:t>Picture of your student during the Ceremony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>
                <a:latin typeface="+mj-lt"/>
              </a:rPr>
              <a:t>	OR </a:t>
            </a:r>
          </a:p>
          <a:p>
            <a:pPr marL="457200" indent="-457200">
              <a:spcBef>
                <a:spcPts val="0"/>
              </a:spcBef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Registration/Confirmation Email </a:t>
            </a:r>
          </a:p>
          <a:p>
            <a:pPr marL="457200" indent="-457200">
              <a:spcBef>
                <a:spcPts val="0"/>
              </a:spcBef>
            </a:pPr>
            <a:endParaRPr lang="en-US" dirty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+mj-lt"/>
              </a:rPr>
              <a:t>AND </a:t>
            </a:r>
          </a:p>
          <a:p>
            <a:pPr marL="457200" indent="-457200">
              <a:spcBef>
                <a:spcPts val="0"/>
              </a:spcBef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Proof of student acceptance or enrollment at college/university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endParaRPr lang="en-US" dirty="0">
              <a:latin typeface="+mj-lt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69C04D-0F0E-474B-81F2-016905479E2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14</a:t>
            </a:r>
          </a:p>
        </p:txBody>
      </p:sp>
    </p:spTree>
  </p:cSld>
  <p:clrMapOvr>
    <a:masterClrMapping/>
  </p:clrMapOvr>
  <p:transition spd="slow">
    <p:cut/>
  </p:transition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742" y="2680212"/>
            <a:ext cx="8229600" cy="1143000"/>
          </a:xfrm>
          <a:noFill/>
        </p:spPr>
        <p:txBody>
          <a:bodyPr/>
          <a:lstStyle/>
          <a:p>
            <a:pPr>
              <a:lnSpc>
                <a:spcPct val="94000"/>
              </a:lnSpc>
            </a:pPr>
            <a:r>
              <a:rPr lang="en-US" sz="13800" b="1" dirty="0">
                <a:solidFill>
                  <a:schemeClr val="tx1"/>
                </a:solidFill>
                <a:latin typeface="+mj-lt"/>
              </a:rPr>
              <a:t>TOTAL</a:t>
            </a:r>
          </a:p>
        </p:txBody>
      </p:sp>
    </p:spTree>
    <p:extLst>
      <p:ext uri="{BB962C8B-B14F-4D97-AF65-F5344CB8AC3E}">
        <p14:creationId xmlns:p14="http://schemas.microsoft.com/office/powerpoint/2010/main" val="515836990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" name="Shape 733"/>
          <p:cNvSpPr txBox="1">
            <a:spLocks noGrp="1"/>
          </p:cNvSpPr>
          <p:nvPr>
            <p:ph type="title"/>
          </p:nvPr>
        </p:nvSpPr>
        <p:spPr>
          <a:xfrm>
            <a:off x="457200" y="232692"/>
            <a:ext cx="8229600" cy="136750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  <a:t>TOTAL</a:t>
            </a:r>
            <a:br>
              <a:rPr lang="en-US" sz="1800" b="1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</a:br>
            <a:r>
              <a:rPr lang="en-US" sz="1800" b="1" dirty="0">
                <a:latin typeface="+mj-lt"/>
              </a:rPr>
              <a:t>Honorable Mention:  150-224 points</a:t>
            </a:r>
            <a:br>
              <a:rPr lang="en-US" sz="1800" b="1" dirty="0">
                <a:latin typeface="+mj-lt"/>
              </a:rPr>
            </a:br>
            <a:r>
              <a:rPr lang="en-US" sz="1800" b="1" dirty="0">
                <a:latin typeface="+mj-lt"/>
              </a:rPr>
              <a:t>Honor Roll: 225-299 points</a:t>
            </a:r>
            <a:br>
              <a:rPr lang="en-US" sz="1800" b="1" dirty="0">
                <a:latin typeface="+mj-lt"/>
              </a:rPr>
            </a:br>
            <a:r>
              <a:rPr lang="en-US" sz="1800" b="1" dirty="0">
                <a:latin typeface="+mj-lt"/>
              </a:rPr>
              <a:t>Honor Roll with Distinction: 300+ points</a:t>
            </a:r>
            <a:endParaRPr lang="en-US" sz="1800" i="0" u="none" strike="noStrike" cap="none" dirty="0">
              <a:solidFill>
                <a:schemeClr val="dk1"/>
              </a:solidFill>
              <a:latin typeface="+mj-lt"/>
              <a:sym typeface="Calibri"/>
            </a:endParaRPr>
          </a:p>
        </p:txBody>
      </p:sp>
      <p:sp>
        <p:nvSpPr>
          <p:cNvPr id="734" name="Shape 73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indent="-342900">
              <a:spcBef>
                <a:spcPts val="0"/>
              </a:spcBef>
            </a:pPr>
            <a:r>
              <a:rPr lang="en-US" dirty="0">
                <a:latin typeface="+mj-lt"/>
              </a:rPr>
              <a:t>Total Earned: </a:t>
            </a:r>
          </a:p>
          <a:p>
            <a:pPr lvl="0" indent="-342900">
              <a:spcBef>
                <a:spcPts val="0"/>
              </a:spcBef>
            </a:pPr>
            <a:endParaRPr lang="en-US" dirty="0">
              <a:latin typeface="+mj-lt"/>
            </a:endParaRPr>
          </a:p>
          <a:p>
            <a:pPr lvl="0" indent="-342900">
              <a:spcBef>
                <a:spcPts val="0"/>
              </a:spcBef>
            </a:pPr>
            <a:r>
              <a:rPr lang="en-US" dirty="0">
                <a:latin typeface="+mj-lt"/>
              </a:rPr>
              <a:t>Level Earned: 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676222"/>
      </p:ext>
    </p:extLst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32556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State Leadership Conference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State Events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  <a:t>5 points per </a:t>
            </a:r>
            <a:r>
              <a:rPr lang="en-US" sz="1800" dirty="0">
                <a:latin typeface="+mj-lt"/>
              </a:rPr>
              <a:t>category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  <a:t> / Max 20 points</a:t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</a:br>
            <a:r>
              <a:rPr lang="en-US" sz="1800" dirty="0"/>
              <a:t>Evidence Slide 15</a:t>
            </a:r>
            <a:endParaRPr lang="en-US" sz="1800" b="0" i="0" u="none" strike="noStrike" cap="none" dirty="0">
              <a:solidFill>
                <a:schemeClr val="dk1"/>
              </a:solidFill>
              <a:latin typeface="+mj-lt"/>
              <a:sym typeface="Calibri"/>
            </a:endParaRPr>
          </a:p>
        </p:txBody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Registration invoice including competitors name and event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or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Certificates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endParaRPr lang="en-US" dirty="0">
              <a:latin typeface="+mj-lt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69C04D-0F0E-474B-81F2-016905479E2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15</a:t>
            </a:r>
          </a:p>
        </p:txBody>
      </p:sp>
    </p:spTree>
    <p:extLst>
      <p:ext uri="{BB962C8B-B14F-4D97-AF65-F5344CB8AC3E}">
        <p14:creationId xmlns:p14="http://schemas.microsoft.com/office/powerpoint/2010/main" val="1305599587"/>
      </p:ext>
    </p:extLst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ctrTitle"/>
          </p:nvPr>
        </p:nvSpPr>
        <p:spPr>
          <a:xfrm>
            <a:off x="609600" y="2895600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br>
              <a:rPr lang="en-US" sz="3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FCCLA HONOR ROLL </a:t>
            </a:r>
            <a:br>
              <a:rPr lang="en-US" sz="3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SCORECARD </a:t>
            </a:r>
            <a:br>
              <a:rPr lang="en-US" sz="3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Feb</a:t>
            </a:r>
            <a:r>
              <a:rPr lang="en-US" sz="3600" dirty="0">
                <a:latin typeface="Arial"/>
                <a:ea typeface="Arial"/>
                <a:cs typeface="Arial"/>
                <a:sym typeface="Arial"/>
              </a:rPr>
              <a:t>ruary</a:t>
            </a:r>
            <a:r>
              <a:rPr lang="en-US" sz="3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1, 2023</a:t>
            </a:r>
            <a:r>
              <a:rPr lang="en-US" sz="3600" dirty="0">
                <a:latin typeface="Arial"/>
                <a:ea typeface="Arial"/>
                <a:cs typeface="Arial"/>
                <a:sym typeface="Arial"/>
              </a:rPr>
              <a:t> – </a:t>
            </a:r>
            <a:r>
              <a:rPr lang="en-US" sz="3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February 1, 2024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subTitle" idx="1"/>
          </p:nvPr>
        </p:nvSpPr>
        <p:spPr>
          <a:xfrm>
            <a:off x="1371600" y="46101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Arial"/>
              <a:buNone/>
            </a:pPr>
            <a:r>
              <a:rPr lang="en-US" sz="3200" b="0" i="0" u="none" strike="noStrike" cap="none" dirty="0">
                <a:solidFill>
                  <a:srgbClr val="888888"/>
                </a:solidFill>
                <a:latin typeface="+mj-lt"/>
                <a:ea typeface="Calibri"/>
                <a:cs typeface="Calibri"/>
                <a:sym typeface="Calibri"/>
              </a:rPr>
              <a:t>School Name</a:t>
            </a: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Arial"/>
              <a:buNone/>
            </a:pPr>
            <a:r>
              <a:rPr lang="en-US" sz="3200" b="0" i="0" u="none" strike="noStrike" cap="none" dirty="0">
                <a:solidFill>
                  <a:srgbClr val="888888"/>
                </a:solidFill>
                <a:latin typeface="+mj-lt"/>
                <a:ea typeface="Calibri"/>
                <a:cs typeface="Calibri"/>
                <a:sym typeface="Calibri"/>
              </a:rPr>
              <a:t>Adviser Name</a:t>
            </a:r>
          </a:p>
          <a:p>
            <a:pPr marL="0" marR="0" lvl="0" indent="0" algn="ctr" rtl="0">
              <a:spcBef>
                <a:spcPts val="640"/>
              </a:spcBef>
              <a:buClr>
                <a:srgbClr val="888888"/>
              </a:buClr>
              <a:buSzPct val="25000"/>
              <a:buFont typeface="Arial"/>
              <a:buNone/>
            </a:pPr>
            <a:endParaRPr sz="3200" b="0" i="0" u="none" strike="noStrike" cap="none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6" name="Shape 86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2913990" y="304800"/>
            <a:ext cx="3163619" cy="2590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32556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State Leadership Conference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STAR Events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dirty="0">
                <a:latin typeface="+mj-lt"/>
                <a:ea typeface="Calibri"/>
                <a:cs typeface="Calibri"/>
              </a:rPr>
              <a:t>2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  <a:t> point per </a:t>
            </a:r>
            <a:r>
              <a:rPr lang="en-US" sz="1800" dirty="0">
                <a:latin typeface="+mj-lt"/>
              </a:rPr>
              <a:t>category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  <a:t> / Max 20 points</a:t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</a:br>
            <a:r>
              <a:rPr lang="en-US" sz="1800" dirty="0"/>
              <a:t>Evidence Slide 16</a:t>
            </a:r>
            <a:endParaRPr lang="en-US" sz="1800" b="0" i="0" u="none" strike="noStrike" cap="none" dirty="0">
              <a:solidFill>
                <a:schemeClr val="dk1"/>
              </a:solidFill>
              <a:latin typeface="+mj-lt"/>
              <a:sym typeface="Calibri"/>
            </a:endParaRPr>
          </a:p>
        </p:txBody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Registration invoice including competitors name and event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or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Certificates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endParaRPr lang="en-US" dirty="0">
              <a:latin typeface="+mj-lt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69C04D-0F0E-474B-81F2-016905479E2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16</a:t>
            </a:r>
          </a:p>
        </p:txBody>
      </p:sp>
    </p:spTree>
    <p:extLst>
      <p:ext uri="{BB962C8B-B14F-4D97-AF65-F5344CB8AC3E}">
        <p14:creationId xmlns:p14="http://schemas.microsoft.com/office/powerpoint/2010/main" val="2968767395"/>
      </p:ext>
    </p:extLst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32556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  <a:t>State Leadership Conference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</a:b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  <a:t>Statesman Testing</a:t>
            </a:r>
            <a:br>
              <a:rPr lang="en-US" sz="3959" b="1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</a:br>
            <a:r>
              <a:rPr lang="en-US" sz="2000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  <a:t>1 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  <a:t>point per member / 10 points max</a:t>
            </a:r>
            <a:br>
              <a:rPr lang="en-US" sz="1800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</a:br>
            <a:r>
              <a:rPr lang="en-US" sz="1800" dirty="0"/>
              <a:t>Evidence Slide 17</a:t>
            </a:r>
            <a:endParaRPr lang="en-US" sz="1800" i="0" u="none" strike="noStrike" cap="none" dirty="0">
              <a:solidFill>
                <a:schemeClr val="dk1"/>
              </a:solidFill>
              <a:latin typeface="+mj-lt"/>
              <a:sym typeface="Calibri"/>
            </a:endParaRPr>
          </a:p>
        </p:txBody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Registration invoice including competitors name and event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E7B074-89CF-401A-9DBF-06ADE8EF31A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17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32556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State Leadership Conference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State Service Project</a:t>
            </a:r>
            <a:br>
              <a:rPr lang="en-US" sz="3959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  <a:t> 3 points</a:t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</a:br>
            <a:r>
              <a:rPr lang="en-US" sz="1800" dirty="0"/>
              <a:t>Evidence Slide 18</a:t>
            </a:r>
            <a:endParaRPr lang="en-US" sz="1800" b="0" i="0" u="none" strike="noStrike" cap="none" dirty="0">
              <a:solidFill>
                <a:schemeClr val="dk1"/>
              </a:solidFill>
              <a:latin typeface="+mj-lt"/>
              <a:sym typeface="Calibri"/>
            </a:endParaRPr>
          </a:p>
        </p:txBody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Pictures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>
                <a:latin typeface="+mj-lt"/>
              </a:rPr>
              <a:t>AND</a:t>
            </a:r>
          </a:p>
          <a:p>
            <a:pPr marL="457200" indent="-457200"/>
            <a:r>
              <a:rPr lang="en-US" dirty="0">
                <a:latin typeface="+mj-lt"/>
              </a:rPr>
              <a:t>Description of participation</a:t>
            </a:r>
          </a:p>
          <a:p>
            <a:pPr marL="457200" indent="-457200"/>
            <a:endParaRPr lang="en-US" dirty="0">
              <a:latin typeface="+mj-lt"/>
            </a:endParaRPr>
          </a:p>
          <a:p>
            <a:pPr marL="457200" indent="-457200"/>
            <a:r>
              <a:rPr lang="en-US" dirty="0">
                <a:latin typeface="+mj-lt"/>
              </a:rPr>
              <a:t>I.E. – Donating Books, participating in the </a:t>
            </a:r>
            <a:r>
              <a:rPr lang="en-US" dirty="0" err="1">
                <a:latin typeface="+mj-lt"/>
              </a:rPr>
              <a:t>KaHoot</a:t>
            </a:r>
            <a:r>
              <a:rPr lang="en-US" dirty="0">
                <a:latin typeface="+mj-lt"/>
              </a:rPr>
              <a:t> Trivia, and Miracle Minute</a:t>
            </a:r>
          </a:p>
          <a:p>
            <a:pPr marL="457200" indent="-457200"/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indent="0">
              <a:buNone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A8A1F9-5A26-4DBF-8962-9CA7775A5B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18</a:t>
            </a:r>
          </a:p>
        </p:txBody>
      </p:sp>
    </p:spTree>
    <p:extLst>
      <p:ext uri="{BB962C8B-B14F-4D97-AF65-F5344CB8AC3E}">
        <p14:creationId xmlns:p14="http://schemas.microsoft.com/office/powerpoint/2010/main" val="152798178"/>
      </p:ext>
    </p:extLst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32556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Adviser/Member serves as State Officer 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Selection Committee Member</a:t>
            </a:r>
            <a:br>
              <a:rPr lang="en-US" sz="3959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  <a:t> 2 points</a:t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</a:br>
            <a:r>
              <a:rPr lang="en-US" sz="1800" dirty="0"/>
              <a:t>Evidence Slide 19</a:t>
            </a:r>
            <a:endParaRPr lang="en-US" sz="1800" b="0" i="0" u="none" strike="noStrike" cap="none" dirty="0">
              <a:solidFill>
                <a:schemeClr val="dk1"/>
              </a:solidFill>
              <a:latin typeface="+mj-lt"/>
              <a:sym typeface="Calibri"/>
            </a:endParaRPr>
          </a:p>
        </p:txBody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457200" y="1741118"/>
            <a:ext cx="8229600" cy="438504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Email confirmation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endParaRPr lang="en-US" dirty="0">
              <a:latin typeface="+mj-lt"/>
            </a:endParaRP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A8A1F9-5A26-4DBF-8962-9CA7775A5B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19</a:t>
            </a:r>
          </a:p>
        </p:txBody>
      </p:sp>
    </p:spTree>
    <p:extLst>
      <p:ext uri="{BB962C8B-B14F-4D97-AF65-F5344CB8AC3E}">
        <p14:creationId xmlns:p14="http://schemas.microsoft.com/office/powerpoint/2010/main" val="405156437"/>
      </p:ext>
    </p:extLst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32556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State Leadership Conference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Recruit and Career and Trade Expo Exhibitor </a:t>
            </a:r>
            <a:br>
              <a:rPr lang="en-US" sz="3959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  <a:t> 10 points</a:t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</a:br>
            <a:r>
              <a:rPr lang="en-US" sz="1800" dirty="0"/>
              <a:t>Evidence Slide 20</a:t>
            </a:r>
            <a:endParaRPr lang="en-US" sz="1800" b="0" i="0" u="none" strike="noStrike" cap="none" dirty="0">
              <a:solidFill>
                <a:schemeClr val="dk1"/>
              </a:solidFill>
              <a:latin typeface="+mj-lt"/>
              <a:sym typeface="Calibri"/>
            </a:endParaRPr>
          </a:p>
        </p:txBody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457200" y="1741118"/>
            <a:ext cx="8229600" cy="438504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Email confirmation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endParaRPr lang="en-US" dirty="0">
              <a:latin typeface="+mj-lt"/>
            </a:endParaRP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A8A1F9-5A26-4DBF-8962-9CA7775A5B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20</a:t>
            </a:r>
          </a:p>
        </p:txBody>
      </p:sp>
    </p:spTree>
    <p:extLst>
      <p:ext uri="{BB962C8B-B14F-4D97-AF65-F5344CB8AC3E}">
        <p14:creationId xmlns:p14="http://schemas.microsoft.com/office/powerpoint/2010/main" val="2410790887"/>
      </p:ext>
    </p:extLst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32556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State Leadership Conference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Workshop Presenter</a:t>
            </a:r>
            <a:br>
              <a:rPr lang="en-US" sz="3959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  <a:t> </a:t>
            </a:r>
            <a:r>
              <a:rPr lang="en-US" sz="1800" dirty="0">
                <a:latin typeface="+mj-lt"/>
              </a:rPr>
              <a:t>5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  <a:t> points</a:t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</a:br>
            <a:r>
              <a:rPr lang="en-US" sz="1800" dirty="0"/>
              <a:t>Evidence Slide 21</a:t>
            </a:r>
            <a:endParaRPr lang="en-US" sz="1800" b="0" i="0" u="none" strike="noStrike" cap="none" dirty="0">
              <a:solidFill>
                <a:schemeClr val="dk1"/>
              </a:solidFill>
              <a:latin typeface="+mj-lt"/>
              <a:sym typeface="Calibri"/>
            </a:endParaRPr>
          </a:p>
        </p:txBody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457200" y="1741118"/>
            <a:ext cx="8229600" cy="438504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Email confirmation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endParaRPr lang="en-US" dirty="0">
              <a:latin typeface="+mj-lt"/>
            </a:endParaRP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A8A1F9-5A26-4DBF-8962-9CA7775A5B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21</a:t>
            </a:r>
          </a:p>
        </p:txBody>
      </p:sp>
    </p:spTree>
    <p:extLst>
      <p:ext uri="{BB962C8B-B14F-4D97-AF65-F5344CB8AC3E}">
        <p14:creationId xmlns:p14="http://schemas.microsoft.com/office/powerpoint/2010/main" val="3883031031"/>
      </p:ext>
    </p:extLst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742" y="2857500"/>
            <a:ext cx="8229600" cy="1143000"/>
          </a:xfrm>
        </p:spPr>
        <p:txBody>
          <a:bodyPr/>
          <a:lstStyle/>
          <a:p>
            <a:r>
              <a:rPr lang="en-US" sz="16600" b="1" dirty="0">
                <a:solidFill>
                  <a:schemeClr val="bg1"/>
                </a:solidFill>
                <a:latin typeface="+mj-lt"/>
              </a:rPr>
              <a:t>April</a:t>
            </a:r>
            <a:br>
              <a:rPr lang="en-US" sz="16600" b="1" dirty="0">
                <a:solidFill>
                  <a:schemeClr val="bg1"/>
                </a:solidFill>
                <a:latin typeface="+mj-lt"/>
              </a:rPr>
            </a:br>
            <a:r>
              <a:rPr lang="en-US" sz="16600" b="1" dirty="0">
                <a:solidFill>
                  <a:schemeClr val="bg1"/>
                </a:solidFill>
                <a:latin typeface="+mj-lt"/>
              </a:rPr>
              <a:t>2023</a:t>
            </a:r>
            <a:br>
              <a:rPr lang="en-US" sz="16600" b="1" dirty="0">
                <a:solidFill>
                  <a:schemeClr val="bg1"/>
                </a:solidFill>
                <a:latin typeface="+mj-lt"/>
              </a:rPr>
            </a:br>
            <a:endParaRPr lang="en-US" sz="54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476808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Shape 436"/>
          <p:cNvSpPr txBox="1">
            <a:spLocks noGrp="1"/>
          </p:cNvSpPr>
          <p:nvPr>
            <p:ph type="title"/>
          </p:nvPr>
        </p:nvSpPr>
        <p:spPr>
          <a:xfrm>
            <a:off x="457200" y="300625"/>
            <a:ext cx="8229600" cy="1176482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700" b="1" dirty="0">
                <a:latin typeface="+mj-lt"/>
              </a:rPr>
              <a:t>Submitted Region Officer Application</a:t>
            </a:r>
            <a:br>
              <a:rPr lang="en-US" sz="3959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  <a:t>4 points</a:t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</a:br>
            <a:r>
              <a:rPr lang="en-US" sz="1800" dirty="0"/>
              <a:t>Evidence Slide 22</a:t>
            </a:r>
            <a:endParaRPr lang="en-US" sz="2000" b="0" i="0" u="none" strike="noStrike" cap="none" dirty="0">
              <a:solidFill>
                <a:schemeClr val="dk1"/>
              </a:solidFill>
              <a:latin typeface="+mj-lt"/>
              <a:sym typeface="Calibri"/>
            </a:endParaRPr>
          </a:p>
        </p:txBody>
      </p:sp>
      <p:sp>
        <p:nvSpPr>
          <p:cNvPr id="437" name="Shape 43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dirty="0">
                <a:latin typeface="+mj-lt"/>
              </a:rPr>
              <a:t>Provide email confirmation of application submission</a:t>
            </a: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843DE7-A706-4355-89DA-D79E89CEF3D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22</a:t>
            </a:r>
          </a:p>
        </p:txBody>
      </p:sp>
    </p:spTree>
    <p:extLst>
      <p:ext uri="{BB962C8B-B14F-4D97-AF65-F5344CB8AC3E}">
        <p14:creationId xmlns:p14="http://schemas.microsoft.com/office/powerpoint/2010/main" val="3493486708"/>
      </p:ext>
    </p:extLst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742" y="2680212"/>
            <a:ext cx="8229600" cy="1143000"/>
          </a:xfrm>
        </p:spPr>
        <p:txBody>
          <a:bodyPr/>
          <a:lstStyle/>
          <a:p>
            <a:r>
              <a:rPr lang="en-US" sz="16600" b="1" dirty="0">
                <a:solidFill>
                  <a:schemeClr val="bg1"/>
                </a:solidFill>
                <a:latin typeface="+mj-lt"/>
              </a:rPr>
              <a:t>May</a:t>
            </a:r>
            <a:br>
              <a:rPr lang="en-US" sz="16600" b="1" dirty="0">
                <a:solidFill>
                  <a:schemeClr val="bg1"/>
                </a:solidFill>
                <a:latin typeface="+mj-lt"/>
              </a:rPr>
            </a:br>
            <a:r>
              <a:rPr lang="en-US" sz="16600" b="1" dirty="0">
                <a:solidFill>
                  <a:schemeClr val="bg1"/>
                </a:solidFill>
                <a:latin typeface="+mj-lt"/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6512843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8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Local Chapter Recognition Banquet</a:t>
            </a:r>
            <a:br>
              <a:rPr lang="en-US" sz="44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2 points </a:t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dirty="0"/>
              <a:t>Evidence Slide 23</a:t>
            </a:r>
            <a:endParaRPr lang="en-US" sz="20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Attach program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or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Pictures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endParaRPr lang="en-US" dirty="0">
              <a:latin typeface="+mj-lt"/>
            </a:endParaRP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C480B2-73EB-48C2-9136-E94D5B667D19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3124200" y="6400800"/>
            <a:ext cx="2895600" cy="365125"/>
          </a:xfrm>
        </p:spPr>
        <p:txBody>
          <a:bodyPr/>
          <a:lstStyle/>
          <a:p>
            <a:r>
              <a:rPr lang="en-US" dirty="0"/>
              <a:t>Evidence Slide 23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742" y="2680212"/>
            <a:ext cx="8229600" cy="1143000"/>
          </a:xfrm>
        </p:spPr>
        <p:txBody>
          <a:bodyPr/>
          <a:lstStyle/>
          <a:p>
            <a:r>
              <a:rPr lang="en-US" sz="16600" b="1" dirty="0">
                <a:solidFill>
                  <a:schemeClr val="bg1"/>
                </a:solidFill>
              </a:rPr>
              <a:t>February</a:t>
            </a:r>
            <a:br>
              <a:rPr lang="en-US" sz="16600" b="1" dirty="0">
                <a:solidFill>
                  <a:schemeClr val="bg1"/>
                </a:solidFill>
              </a:rPr>
            </a:br>
            <a:r>
              <a:rPr lang="en-US" sz="16600" b="1" dirty="0">
                <a:solidFill>
                  <a:schemeClr val="bg1"/>
                </a:solidFill>
              </a:rPr>
              <a:t>2023</a:t>
            </a:r>
            <a:endParaRPr lang="en-US" sz="166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099777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325563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Local Chapter Host a Future Georgia Educators Signing Event </a:t>
            </a:r>
            <a:br>
              <a:rPr lang="en-US" sz="40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2 points </a:t>
            </a:r>
            <a:b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/>
              <a:t>Evidence Slide 24</a:t>
            </a:r>
            <a:endParaRPr lang="en-US" sz="18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Attach program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or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Pictures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endParaRPr lang="en-US" dirty="0">
              <a:latin typeface="+mj-lt"/>
            </a:endParaRP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C480B2-73EB-48C2-9136-E94D5B667D19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3124200" y="6400800"/>
            <a:ext cx="2895600" cy="365125"/>
          </a:xfrm>
        </p:spPr>
        <p:txBody>
          <a:bodyPr/>
          <a:lstStyle/>
          <a:p>
            <a:r>
              <a:rPr lang="en-US" dirty="0"/>
              <a:t>Evidence Slide 24</a:t>
            </a:r>
          </a:p>
        </p:txBody>
      </p:sp>
    </p:spTree>
    <p:extLst>
      <p:ext uri="{BB962C8B-B14F-4D97-AF65-F5344CB8AC3E}">
        <p14:creationId xmlns:p14="http://schemas.microsoft.com/office/powerpoint/2010/main" val="2065305"/>
      </p:ext>
    </p:extLst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742" y="2680212"/>
            <a:ext cx="8229600" cy="1143000"/>
          </a:xfrm>
        </p:spPr>
        <p:txBody>
          <a:bodyPr/>
          <a:lstStyle/>
          <a:p>
            <a:r>
              <a:rPr lang="en-US" sz="16600" b="1" dirty="0">
                <a:solidFill>
                  <a:schemeClr val="tx1"/>
                </a:solidFill>
                <a:latin typeface="+mj-lt"/>
              </a:rPr>
              <a:t>June</a:t>
            </a:r>
            <a:br>
              <a:rPr lang="en-US" sz="16600" b="1" dirty="0">
                <a:solidFill>
                  <a:schemeClr val="tx1"/>
                </a:solidFill>
                <a:latin typeface="+mj-lt"/>
              </a:rPr>
            </a:br>
            <a:r>
              <a:rPr lang="en-US" sz="16600" b="1" dirty="0">
                <a:solidFill>
                  <a:schemeClr val="tx1"/>
                </a:solidFill>
                <a:latin typeface="+mj-lt"/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25485553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144408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7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Attended Summer Leadership Camp</a:t>
            </a:r>
            <a:br>
              <a:rPr lang="en-US" sz="44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2 points per student/ max of 20 points </a:t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dirty="0"/>
              <a:t>Evidence Slide 25</a:t>
            </a:r>
            <a:endParaRPr lang="en-US" sz="20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457200" y="1761894"/>
            <a:ext cx="8229600" cy="436427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Submit Final Attendance Roster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dirty="0">
              <a:highlight>
                <a:srgbClr val="FFFF00"/>
              </a:highlight>
            </a:endParaRP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2A79D7-FF20-4005-8890-1F9731BA120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25</a:t>
            </a:r>
          </a:p>
        </p:txBody>
      </p:sp>
    </p:spTree>
    <p:extLst>
      <p:ext uri="{BB962C8B-B14F-4D97-AF65-F5344CB8AC3E}">
        <p14:creationId xmlns:p14="http://schemas.microsoft.com/office/powerpoint/2010/main" val="3016945803"/>
      </p:ext>
    </p:extLst>
  </p:cSld>
  <p:clrMapOvr>
    <a:masterClrMapping/>
  </p:clrMapOvr>
  <p:transition spd="slow"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742" y="2680212"/>
            <a:ext cx="8229600" cy="1143000"/>
          </a:xfrm>
        </p:spPr>
        <p:txBody>
          <a:bodyPr/>
          <a:lstStyle/>
          <a:p>
            <a:r>
              <a:rPr lang="en-US" sz="16600" b="1" dirty="0">
                <a:solidFill>
                  <a:schemeClr val="bg1"/>
                </a:solidFill>
                <a:latin typeface="+mj-lt"/>
              </a:rPr>
              <a:t>July</a:t>
            </a:r>
            <a:br>
              <a:rPr lang="en-US" sz="16600" b="1" dirty="0">
                <a:solidFill>
                  <a:schemeClr val="bg1"/>
                </a:solidFill>
                <a:latin typeface="+mj-lt"/>
              </a:rPr>
            </a:br>
            <a:r>
              <a:rPr lang="en-US" sz="16600" b="1" dirty="0">
                <a:solidFill>
                  <a:schemeClr val="bg1"/>
                </a:solidFill>
                <a:latin typeface="+mj-lt"/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14530380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27859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National Leadership Conference</a:t>
            </a:r>
            <a:b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dirty="0">
                <a:solidFill>
                  <a:schemeClr val="bg1"/>
                </a:solidFill>
                <a:latin typeface="+mj-lt"/>
                <a:ea typeface="Calibri"/>
                <a:cs typeface="Calibri"/>
              </a:rPr>
              <a:t>2pts per student/ max 2</a:t>
            </a:r>
            <a:r>
              <a:rPr lang="en-US" sz="1800" b="0" i="0" u="none" strike="noStrike" cap="none" dirty="0">
                <a:solidFill>
                  <a:schemeClr val="bg1"/>
                </a:solidFill>
                <a:latin typeface="+mj-lt"/>
                <a:sym typeface="Calibri"/>
              </a:rPr>
              <a:t>0 points</a:t>
            </a:r>
            <a:br>
              <a:rPr lang="en-US" sz="1800" b="0" i="0" u="none" strike="noStrike" cap="none" dirty="0">
                <a:solidFill>
                  <a:schemeClr val="bg1"/>
                </a:solidFill>
                <a:latin typeface="+mj-lt"/>
                <a:sym typeface="Calibri"/>
              </a:rPr>
            </a:br>
            <a:r>
              <a:rPr lang="en-US" sz="1800" dirty="0">
                <a:solidFill>
                  <a:schemeClr val="bg1"/>
                </a:solidFill>
              </a:rPr>
              <a:t>Evidence Slide 26</a:t>
            </a:r>
            <a:endParaRPr lang="en-US" sz="1800" b="0" i="0" u="none" strike="noStrike" cap="none" dirty="0">
              <a:solidFill>
                <a:schemeClr val="bg1"/>
              </a:solidFill>
              <a:latin typeface="+mj-lt"/>
              <a:sym typeface="Calibri"/>
            </a:endParaRPr>
          </a:p>
        </p:txBody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457200" y="1691014"/>
            <a:ext cx="8229600" cy="44351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Registration invoice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or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Program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endParaRPr lang="en-US" dirty="0">
              <a:latin typeface="+mj-lt"/>
            </a:endParaRP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7E5C92-580B-453E-807A-5AFB7111A4F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26</a:t>
            </a:r>
          </a:p>
        </p:txBody>
      </p:sp>
    </p:spTree>
    <p:extLst>
      <p:ext uri="{BB962C8B-B14F-4D97-AF65-F5344CB8AC3E}">
        <p14:creationId xmlns:p14="http://schemas.microsoft.com/office/powerpoint/2010/main" val="477576167"/>
      </p:ext>
    </p:extLst>
  </p:cSld>
  <p:clrMapOvr>
    <a:masterClrMapping/>
  </p:clrMapOvr>
  <p:transition spd="slow">
    <p:cut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4122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National Leadership Conference</a:t>
            </a:r>
            <a:b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Provided Judges/Room Consultants</a:t>
            </a:r>
            <a:br>
              <a:rPr lang="en-US" sz="44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 dirty="0">
                <a:solidFill>
                  <a:schemeClr val="bg1"/>
                </a:solidFill>
                <a:latin typeface="+mj-lt"/>
                <a:sym typeface="Calibri"/>
              </a:rPr>
              <a:t>2 per person / Max 10 points</a:t>
            </a:r>
            <a:br>
              <a:rPr lang="en-US" sz="1800" b="0" i="0" u="none" strike="noStrike" cap="none" dirty="0">
                <a:solidFill>
                  <a:schemeClr val="bg1"/>
                </a:solidFill>
                <a:latin typeface="+mj-lt"/>
                <a:sym typeface="Calibri"/>
              </a:rPr>
            </a:br>
            <a:r>
              <a:rPr lang="en-US" sz="1800" dirty="0">
                <a:solidFill>
                  <a:schemeClr val="bg1"/>
                </a:solidFill>
              </a:rPr>
              <a:t>Evidence Slide 27</a:t>
            </a:r>
            <a:endParaRPr lang="en-US" sz="1800" b="0" i="0" u="none" strike="noStrike" cap="none" dirty="0">
              <a:solidFill>
                <a:schemeClr val="bg1"/>
              </a:solidFill>
              <a:latin typeface="+mj-lt"/>
              <a:sym typeface="Calibri"/>
            </a:endParaRPr>
          </a:p>
        </p:txBody>
      </p:sp>
      <p:sp>
        <p:nvSpPr>
          <p:cNvPr id="4" name="Shape 116"/>
          <p:cNvSpPr txBox="1">
            <a:spLocks noGrp="1"/>
          </p:cNvSpPr>
          <p:nvPr>
            <p:ph type="body" idx="1"/>
          </p:nvPr>
        </p:nvSpPr>
        <p:spPr>
          <a:xfrm>
            <a:off x="457200" y="1803748"/>
            <a:ext cx="8229600" cy="432241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List name and event; provide contact email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D1D98A-4D2B-4F43-B238-EC911A041DF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27</a:t>
            </a:r>
          </a:p>
        </p:txBody>
      </p:sp>
    </p:spTree>
  </p:cSld>
  <p:clrMapOvr>
    <a:masterClrMapping/>
  </p:clrMapOvr>
  <p:transition spd="slow">
    <p:cut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2724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National Leadership Conference</a:t>
            </a:r>
            <a:b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Online STAR Events</a:t>
            </a:r>
            <a:br>
              <a:rPr lang="en-US" sz="3959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0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en-US" sz="1800" dirty="0">
                <a:solidFill>
                  <a:schemeClr val="bg1"/>
                </a:solidFill>
                <a:latin typeface="+mj-lt"/>
                <a:ea typeface="Calibri"/>
                <a:cs typeface="Calibri"/>
              </a:rPr>
              <a:t>5</a:t>
            </a:r>
            <a:r>
              <a:rPr lang="en-US" sz="1800" b="0" i="0" u="none" strike="noStrike" cap="none" dirty="0">
                <a:solidFill>
                  <a:schemeClr val="bg1"/>
                </a:solidFill>
                <a:latin typeface="+mj-lt"/>
                <a:sym typeface="Calibri"/>
              </a:rPr>
              <a:t> points per event / max 15 points</a:t>
            </a:r>
            <a:br>
              <a:rPr lang="en-US" sz="1800" b="0" i="0" u="none" strike="noStrike" cap="none" dirty="0">
                <a:solidFill>
                  <a:schemeClr val="bg1"/>
                </a:solidFill>
                <a:latin typeface="+mj-lt"/>
                <a:sym typeface="Calibri"/>
              </a:rPr>
            </a:br>
            <a:r>
              <a:rPr lang="en-US" sz="1800" dirty="0">
                <a:solidFill>
                  <a:schemeClr val="bg1"/>
                </a:solidFill>
              </a:rPr>
              <a:t>Evidence Slide 28</a:t>
            </a:r>
            <a:endParaRPr lang="en-US" sz="1800" b="0" i="0" u="none" strike="noStrike" cap="none" dirty="0">
              <a:solidFill>
                <a:schemeClr val="bg1"/>
              </a:solidFill>
              <a:latin typeface="+mj-lt"/>
              <a:sym typeface="Calibri"/>
            </a:endParaRPr>
          </a:p>
        </p:txBody>
      </p:sp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457200" y="18288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Registration invoice – located in the Portal 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endParaRPr lang="en-US" dirty="0">
              <a:latin typeface="+mj-lt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Online STAR Events:</a:t>
            </a:r>
          </a:p>
          <a:p>
            <a:pPr lvl="1" indent="-342900">
              <a:spcBef>
                <a:spcPts val="0"/>
              </a:spcBef>
              <a:buFont typeface="Arial"/>
              <a:buChar char="•"/>
            </a:pPr>
            <a:r>
              <a:rPr lang="en-US" dirty="0">
                <a:latin typeface="+mj-lt"/>
              </a:rPr>
              <a:t>FCCLA Chapter Website</a:t>
            </a:r>
          </a:p>
          <a:p>
            <a:pPr lvl="1" indent="-342900">
              <a:spcBef>
                <a:spcPts val="0"/>
              </a:spcBef>
              <a:buFont typeface="Arial"/>
              <a:buChar char="•"/>
            </a:pPr>
            <a:r>
              <a:rPr lang="en-US" dirty="0">
                <a:latin typeface="+mj-lt"/>
              </a:rPr>
              <a:t>Digital Stories for Change</a:t>
            </a:r>
          </a:p>
          <a:p>
            <a:pPr lvl="1" indent="-342900">
              <a:spcBef>
                <a:spcPts val="0"/>
              </a:spcBef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Instructional Video Design</a:t>
            </a:r>
            <a:endParaRPr lang="en-US" dirty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endParaRPr lang="en-US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C231B4-A31A-46F4-8447-1BCB926771D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28</a:t>
            </a:r>
          </a:p>
        </p:txBody>
      </p:sp>
    </p:spTree>
  </p:cSld>
  <p:clrMapOvr>
    <a:masterClrMapping/>
  </p:clrMapOvr>
  <p:transition spd="slow">
    <p:cut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2724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National Leadership Conference</a:t>
            </a:r>
            <a:b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STAR Events</a:t>
            </a:r>
            <a:br>
              <a:rPr lang="en-US" sz="3959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0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en-US" sz="1800" dirty="0">
                <a:solidFill>
                  <a:schemeClr val="bg1"/>
                </a:solidFill>
                <a:latin typeface="+mj-lt"/>
                <a:ea typeface="Calibri"/>
                <a:cs typeface="Calibri"/>
              </a:rPr>
              <a:t>1</a:t>
            </a:r>
            <a:r>
              <a:rPr lang="en-US" sz="1800" b="0" i="0" u="none" strike="noStrike" cap="none" dirty="0">
                <a:solidFill>
                  <a:schemeClr val="bg1"/>
                </a:solidFill>
                <a:latin typeface="+mj-lt"/>
                <a:sym typeface="Calibri"/>
              </a:rPr>
              <a:t> points per event / max 20 points</a:t>
            </a:r>
            <a:br>
              <a:rPr lang="en-US" sz="1800" b="0" i="0" u="none" strike="noStrike" cap="none" dirty="0">
                <a:solidFill>
                  <a:schemeClr val="bg1"/>
                </a:solidFill>
                <a:latin typeface="+mj-lt"/>
                <a:sym typeface="Calibri"/>
              </a:rPr>
            </a:br>
            <a:r>
              <a:rPr lang="en-US" sz="1800" dirty="0">
                <a:solidFill>
                  <a:schemeClr val="bg1"/>
                </a:solidFill>
              </a:rPr>
              <a:t>Evidence Slide 29</a:t>
            </a:r>
            <a:endParaRPr lang="en-US" sz="1800" b="0" i="0" u="none" strike="noStrike" cap="none" dirty="0">
              <a:solidFill>
                <a:schemeClr val="bg1"/>
              </a:solidFill>
              <a:latin typeface="+mj-lt"/>
              <a:sym typeface="Calibri"/>
            </a:endParaRPr>
          </a:p>
        </p:txBody>
      </p:sp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457200" y="18288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Registration invoice – located in the Portal 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endParaRPr lang="en-US" dirty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endParaRPr lang="en-US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C231B4-A31A-46F4-8447-1BCB926771D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29</a:t>
            </a:r>
          </a:p>
        </p:txBody>
      </p:sp>
    </p:spTree>
    <p:extLst>
      <p:ext uri="{BB962C8B-B14F-4D97-AF65-F5344CB8AC3E}">
        <p14:creationId xmlns:p14="http://schemas.microsoft.com/office/powerpoint/2010/main" val="3063978063"/>
      </p:ext>
    </p:extLst>
  </p:cSld>
  <p:clrMapOvr>
    <a:masterClrMapping/>
  </p:clrMapOvr>
  <p:transition spd="slow">
    <p:cut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National Leadership Conference</a:t>
            </a:r>
            <a:b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State Meeting Attendance</a:t>
            </a:r>
            <a:br>
              <a:rPr lang="en-US" sz="3959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2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5 points</a:t>
            </a:r>
            <a:br>
              <a:rPr lang="en-US" sz="162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bg1"/>
                </a:solidFill>
              </a:rPr>
              <a:t>Evidence Slide 30</a:t>
            </a:r>
            <a:endParaRPr lang="en-US" sz="1620" b="0" i="0" u="none" strike="noStrike" cap="none" dirty="0">
              <a:solidFill>
                <a:schemeClr val="bg1"/>
              </a:solidFill>
              <a:latin typeface="+mj-lt"/>
              <a:sym typeface="Calibri"/>
            </a:endParaRPr>
          </a:p>
        </p:txBody>
      </p:sp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Picture of your Chapter at State Meeting 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endParaRPr lang="en-US" dirty="0">
              <a:latin typeface="+mj-lt"/>
            </a:endParaRP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E5328F-4BAD-4C5F-80C1-32A112DB765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30</a:t>
            </a:r>
          </a:p>
        </p:txBody>
      </p:sp>
    </p:spTree>
  </p:cSld>
  <p:clrMapOvr>
    <a:masterClrMapping/>
  </p:clrMapOvr>
  <p:transition spd="slow">
    <p:cut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742" y="2680212"/>
            <a:ext cx="8229600" cy="1143000"/>
          </a:xfrm>
        </p:spPr>
        <p:txBody>
          <a:bodyPr/>
          <a:lstStyle/>
          <a:p>
            <a:r>
              <a:rPr lang="en-US" sz="16600" b="1" dirty="0">
                <a:solidFill>
                  <a:schemeClr val="bg1"/>
                </a:solidFill>
                <a:latin typeface="+mj-lt"/>
              </a:rPr>
              <a:t>August</a:t>
            </a:r>
            <a:br>
              <a:rPr lang="en-US" sz="16600" b="1" dirty="0">
                <a:solidFill>
                  <a:schemeClr val="bg1"/>
                </a:solidFill>
                <a:latin typeface="+mj-lt"/>
              </a:rPr>
            </a:br>
            <a:r>
              <a:rPr lang="en-US" sz="16600" b="1" dirty="0">
                <a:solidFill>
                  <a:schemeClr val="bg1"/>
                </a:solidFill>
                <a:latin typeface="+mj-lt"/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2467716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09537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br>
              <a:rPr lang="en-US" sz="243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FCCLA Day at the Capitol with minimum of 3 students</a:t>
            </a:r>
            <a:br>
              <a:rPr lang="en-US" sz="3959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dirty="0">
                <a:solidFill>
                  <a:schemeClr val="bg1"/>
                </a:solidFill>
                <a:latin typeface="+mj-lt"/>
              </a:rPr>
              <a:t>3</a:t>
            </a:r>
            <a:r>
              <a:rPr lang="en-US" sz="1800" b="0" i="0" u="none" strike="noStrike" cap="none" dirty="0">
                <a:solidFill>
                  <a:schemeClr val="bg1"/>
                </a:solidFill>
                <a:latin typeface="+mj-lt"/>
                <a:sym typeface="Calibri"/>
              </a:rPr>
              <a:t> points</a:t>
            </a:r>
            <a:br>
              <a:rPr lang="en-US" sz="1800" b="0" i="0" u="none" strike="noStrike" cap="none" dirty="0">
                <a:solidFill>
                  <a:schemeClr val="bg1"/>
                </a:solidFill>
                <a:latin typeface="+mj-lt"/>
                <a:sym typeface="Calibri"/>
              </a:rPr>
            </a:br>
            <a:r>
              <a:rPr lang="en-US" sz="1800" dirty="0">
                <a:solidFill>
                  <a:schemeClr val="bg1"/>
                </a:solidFill>
                <a:latin typeface="+mj-lt"/>
              </a:rPr>
              <a:t>Evidence Slide 1</a:t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</a:br>
            <a:endParaRPr lang="en-US" sz="1800" b="0" i="0" u="none" strike="noStrike" cap="none" dirty="0">
              <a:solidFill>
                <a:schemeClr val="dk1"/>
              </a:solidFill>
              <a:latin typeface="+mj-lt"/>
              <a:sym typeface="Calibri"/>
            </a:endParaRPr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Registration 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or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Picture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endParaRPr lang="en-US" dirty="0">
              <a:latin typeface="+mj-lt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r>
              <a:rPr lang="en-US" dirty="0">
                <a:latin typeface="+mj-lt"/>
              </a:rPr>
              <a:t>Could also use a picture from the </a:t>
            </a:r>
            <a:r>
              <a:rPr lang="en-US" dirty="0" err="1">
                <a:latin typeface="+mj-lt"/>
              </a:rPr>
              <a:t>GaDOE</a:t>
            </a:r>
            <a:r>
              <a:rPr lang="en-US" dirty="0">
                <a:latin typeface="+mj-lt"/>
              </a:rPr>
              <a:t> CTSO Legislative Expo </a:t>
            </a: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endParaRPr lang="en-US" dirty="0">
              <a:latin typeface="+mj-lt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D60D99E-D67B-478C-A0A3-31901E30633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Evidence Slide 1</a:t>
            </a:r>
          </a:p>
        </p:txBody>
      </p:sp>
    </p:spTree>
  </p:cSld>
  <p:clrMapOvr>
    <a:masterClrMapping/>
  </p:clrMapOvr>
  <p:transition spd="slow">
    <p:cut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965440"/>
          </a:xfrm>
          <a:prstGeom prst="rect">
            <a:avLst/>
          </a:prstGeom>
          <a:solidFill>
            <a:srgbClr val="00F0F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700" b="1" dirty="0">
                <a:latin typeface="+mj-lt"/>
              </a:rPr>
              <a:t>Local Officer </a:t>
            </a:r>
            <a:r>
              <a:rPr lang="en-US" sz="27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Training</a:t>
            </a:r>
            <a:br>
              <a:rPr lang="en-US" sz="27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 5 points</a:t>
            </a:r>
            <a:b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/>
              <a:t>Evidence Slide 31</a:t>
            </a:r>
            <a:endParaRPr lang="en-US" sz="20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457200" y="1402916"/>
            <a:ext cx="8229600" cy="5024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Attach agenda AND picture from Local Training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19428A-52DE-4D9C-9EDF-B10AB452E92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31</a:t>
            </a:r>
          </a:p>
        </p:txBody>
      </p:sp>
    </p:spTree>
  </p:cSld>
  <p:clrMapOvr>
    <a:masterClrMapping/>
  </p:clrMapOvr>
  <p:transition spd="slow">
    <p:cut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1449888"/>
          </a:xfrm>
          <a:prstGeom prst="rect">
            <a:avLst/>
          </a:prstGeom>
          <a:solidFill>
            <a:srgbClr val="00F0F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  <a:t>Officer Training </a:t>
            </a:r>
            <a:br>
              <a:rPr lang="en-US" sz="2000" b="1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</a:br>
            <a:r>
              <a:rPr lang="en-US" sz="2000" b="1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  <a:t>BASIC Training at FFA-FCCLA Center </a:t>
            </a:r>
            <a:r>
              <a:rPr lang="en-US" sz="2000" b="1" dirty="0">
                <a:latin typeface="+mj-lt"/>
              </a:rPr>
              <a:t>o</a:t>
            </a:r>
            <a:r>
              <a:rPr lang="en-US" sz="2000" b="1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  <a:t>r </a:t>
            </a:r>
            <a:br>
              <a:rPr lang="en-US" sz="2000" b="1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</a:br>
            <a:r>
              <a:rPr lang="en-US" sz="2000" b="1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  <a:t>GOLD Training at Camp John Hope</a:t>
            </a:r>
            <a:br>
              <a:rPr lang="en-US" sz="2400" b="0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5 points</a:t>
            </a:r>
            <a:b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/>
              <a:t>Evidence Slide 32</a:t>
            </a:r>
            <a:endParaRPr lang="en-US" sz="20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457200" y="1828800"/>
            <a:ext cx="8229600" cy="46783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Registration Invoice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 or 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Pictures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endParaRPr lang="en-US" dirty="0">
              <a:latin typeface="+mj-lt"/>
            </a:endParaRP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371C80-FDB0-4CA9-B2D3-F59598233B2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32</a:t>
            </a:r>
          </a:p>
        </p:txBody>
      </p:sp>
    </p:spTree>
  </p:cSld>
  <p:clrMapOvr>
    <a:masterClrMapping/>
  </p:clrMapOvr>
  <p:transition spd="slow">
    <p:cut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965440"/>
          </a:xfrm>
          <a:prstGeom prst="rect">
            <a:avLst/>
          </a:prstGeom>
          <a:solidFill>
            <a:srgbClr val="00F0F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Membership Affiliation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latin typeface="+mj-lt"/>
              </a:rPr>
              <a:t>Max 40 points</a:t>
            </a:r>
            <a:br>
              <a:rPr lang="en-US" sz="1600" dirty="0">
                <a:latin typeface="+mj-lt"/>
              </a:rPr>
            </a:br>
            <a:r>
              <a:rPr lang="en-US" sz="1800" dirty="0"/>
              <a:t>Evidence Slide 33</a:t>
            </a:r>
            <a:endParaRPr lang="en-US" sz="2400" i="0" u="none" strike="noStrike" cap="none" dirty="0">
              <a:solidFill>
                <a:schemeClr val="dk1"/>
              </a:solidFill>
              <a:latin typeface="+mj-lt"/>
              <a:sym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44652" y="2997096"/>
            <a:ext cx="675313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</a:rPr>
              <a:t>Screenshot Membership Information Block from National Affiliation System</a:t>
            </a:r>
          </a:p>
          <a:p>
            <a:endParaRPr lang="en-US" sz="3200" dirty="0">
              <a:latin typeface="Calibri" panose="020F0502020204030204" pitchFamily="34" charset="0"/>
            </a:endParaRPr>
          </a:p>
          <a:p>
            <a:r>
              <a:rPr lang="en-US" sz="3200" dirty="0">
                <a:latin typeface="Calibri" panose="020F0502020204030204" pitchFamily="34" charset="0"/>
              </a:rPr>
              <a:t>Example:</a:t>
            </a:r>
            <a:endParaRPr lang="en-US" dirty="0"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689" t="2913" r="1375" b="5711"/>
          <a:stretch/>
        </p:blipFill>
        <p:spPr>
          <a:xfrm>
            <a:off x="1476462" y="1575291"/>
            <a:ext cx="5998130" cy="1208014"/>
          </a:xfrm>
          <a:prstGeom prst="rect">
            <a:avLst/>
          </a:prstGeom>
          <a:ln w="22225">
            <a:solidFill>
              <a:schemeClr val="tx1"/>
            </a:solidFill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5E190B6-DFC4-4844-8DE3-6BC78116F38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0000" t="20311" r="1400" b="62978"/>
          <a:stretch/>
        </p:blipFill>
        <p:spPr>
          <a:xfrm>
            <a:off x="2947624" y="4333538"/>
            <a:ext cx="5909553" cy="1143000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63C866-B71D-4E23-A4A7-DBFDD17F427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33</a:t>
            </a:r>
          </a:p>
        </p:txBody>
      </p:sp>
    </p:spTree>
  </p:cSld>
  <p:clrMapOvr>
    <a:masterClrMapping/>
  </p:clrMapOvr>
  <p:transition spd="slow">
    <p:cut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title"/>
          </p:nvPr>
        </p:nvSpPr>
        <p:spPr>
          <a:xfrm>
            <a:off x="457199" y="218942"/>
            <a:ext cx="8229600" cy="1292068"/>
          </a:xfrm>
          <a:prstGeom prst="rect">
            <a:avLst/>
          </a:prstGeom>
          <a:solidFill>
            <a:srgbClr val="00F0F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Membership Bonus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000" b="1" dirty="0">
                <a:latin typeface="+mj-lt"/>
              </a:rPr>
              <a:t>(Urban and Middle School Affiliation do not qualify)</a:t>
            </a:r>
            <a:br>
              <a:rPr lang="en-US" sz="2000" dirty="0">
                <a:latin typeface="+mj-lt"/>
              </a:rPr>
            </a:br>
            <a:r>
              <a:rPr lang="en-US" sz="1600" dirty="0">
                <a:latin typeface="+mj-lt"/>
              </a:rPr>
              <a:t>Max 6 points</a:t>
            </a:r>
            <a:br>
              <a:rPr lang="en-US" sz="1600" dirty="0">
                <a:latin typeface="+mj-lt"/>
              </a:rPr>
            </a:br>
            <a:r>
              <a:rPr lang="en-US" sz="1800" dirty="0"/>
              <a:t>Evidence Slide 34</a:t>
            </a:r>
            <a:endParaRPr lang="en-US" sz="2400" i="0" u="none" strike="noStrike" cap="none" dirty="0">
              <a:solidFill>
                <a:schemeClr val="dk1"/>
              </a:solidFill>
              <a:latin typeface="+mj-lt"/>
              <a:sym typeface="Calibri"/>
            </a:endParaRPr>
          </a:p>
        </p:txBody>
      </p:sp>
      <p:graphicFrame>
        <p:nvGraphicFramePr>
          <p:cNvPr id="225" name="Shape 225"/>
          <p:cNvGraphicFramePr/>
          <p:nvPr>
            <p:extLst>
              <p:ext uri="{D42A27DB-BD31-4B8C-83A1-F6EECF244321}">
                <p14:modId xmlns:p14="http://schemas.microsoft.com/office/powerpoint/2010/main" val="1548882235"/>
              </p:ext>
            </p:extLst>
          </p:nvPr>
        </p:nvGraphicFramePr>
        <p:xfrm>
          <a:off x="1463674" y="1511010"/>
          <a:ext cx="6216650" cy="1522100"/>
        </p:xfrm>
        <a:graphic>
          <a:graphicData uri="http://schemas.openxmlformats.org/drawingml/2006/table">
            <a:tbl>
              <a:tblPr>
                <a:noFill/>
                <a:tableStyleId>{420249D4-891C-4AB6-80BF-75A228FB1CFA}</a:tableStyleId>
              </a:tblPr>
              <a:tblGrid>
                <a:gridCol w="4957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9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7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dirty="0"/>
                        <a:t>Membership Bonus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/>
                        <a:t>Choose one below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7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dirty="0"/>
                        <a:t>       Chapter affiliated more member than last year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/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7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/>
                        <a:t>       Chapter affiliated 20% more members than last year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/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7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dirty="0"/>
                        <a:t>       Chapter affiliated 60% more members than last year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dirty="0"/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6" name="Shape 226"/>
          <p:cNvSpPr txBox="1"/>
          <p:nvPr/>
        </p:nvSpPr>
        <p:spPr>
          <a:xfrm>
            <a:off x="580389" y="3629937"/>
            <a:ext cx="7983221" cy="26729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buSzPct val="25000"/>
            </a:pPr>
            <a:r>
              <a:rPr lang="en-US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Provide numerical data and screenshots from Affiliation Portal from previous year and this year.  Urban and Middle Level Affiliation do not qualify for the membership bonus.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n-US"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2">
              <a:buSzPct val="25000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 :</a:t>
            </a:r>
          </a:p>
          <a:p>
            <a:pPr lvl="2">
              <a:buSzPct val="25000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Last year’s membership number x 1.20 = 20% increase</a:t>
            </a:r>
          </a:p>
          <a:p>
            <a:pPr lvl="2">
              <a:buSzPct val="25000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Last year’s membership number x 1.60 = 60% increase</a:t>
            </a:r>
          </a:p>
          <a:p>
            <a:pPr lvl="2">
              <a:buSzPct val="25000"/>
            </a:pPr>
            <a:endParaRPr lang="en-US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0B6A07-2CE9-448C-B984-4A75970D763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34</a:t>
            </a:r>
          </a:p>
        </p:txBody>
      </p:sp>
    </p:spTree>
  </p:cSld>
  <p:clrMapOvr>
    <a:masterClrMapping/>
  </p:clrMapOvr>
  <p:transition spd="slow">
    <p:cut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986425"/>
          </a:xfrm>
          <a:prstGeom prst="rect">
            <a:avLst/>
          </a:prstGeom>
          <a:solidFill>
            <a:srgbClr val="00F0F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  <a:t>Step One completed by all new members</a:t>
            </a:r>
            <a:br>
              <a:rPr lang="en-US" sz="2400" b="0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3 points</a:t>
            </a:r>
            <a:b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/>
              <a:t>Evidence Slide 35</a:t>
            </a:r>
            <a:endParaRPr lang="en-US" sz="20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457200" y="1402916"/>
            <a:ext cx="8229600" cy="4756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dirty="0">
                <a:latin typeface="+mj-lt"/>
              </a:rPr>
              <a:t>Date(s) completed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Describe activities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A0083A-F1E3-4193-9B72-6DA1AE64F60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35</a:t>
            </a:r>
          </a:p>
        </p:txBody>
      </p:sp>
    </p:spTree>
    <p:extLst>
      <p:ext uri="{BB962C8B-B14F-4D97-AF65-F5344CB8AC3E}">
        <p14:creationId xmlns:p14="http://schemas.microsoft.com/office/powerpoint/2010/main" val="1706713387"/>
      </p:ext>
    </p:extLst>
  </p:cSld>
  <p:clrMapOvr>
    <a:masterClrMapping/>
  </p:clrMapOvr>
  <p:transition spd="slow">
    <p:cut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998951"/>
          </a:xfrm>
          <a:prstGeom prst="rect">
            <a:avLst/>
          </a:prstGeom>
          <a:solidFill>
            <a:srgbClr val="00F0F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  <a:t>All FCS students were informed about FCCLA</a:t>
            </a:r>
            <a:br>
              <a:rPr lang="en-US" sz="2400" b="0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3 points</a:t>
            </a:r>
            <a:b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/>
              <a:t>Evidence Slide 36</a:t>
            </a:r>
            <a:endParaRPr lang="en-US" sz="20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457200" y="1427968"/>
            <a:ext cx="8229600" cy="47317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dirty="0">
                <a:latin typeface="+mj-lt"/>
              </a:rPr>
              <a:t>Date(s) completed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Describe activities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A27654-E219-4117-9D4B-CE757C1223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36</a:t>
            </a:r>
          </a:p>
        </p:txBody>
      </p:sp>
    </p:spTree>
    <p:extLst>
      <p:ext uri="{BB962C8B-B14F-4D97-AF65-F5344CB8AC3E}">
        <p14:creationId xmlns:p14="http://schemas.microsoft.com/office/powerpoint/2010/main" val="2645786435"/>
      </p:ext>
    </p:extLst>
  </p:cSld>
  <p:clrMapOvr>
    <a:masterClrMapping/>
  </p:clrMapOvr>
  <p:transition spd="slow">
    <p:cut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 txBox="1">
            <a:spLocks noGrp="1"/>
          </p:cNvSpPr>
          <p:nvPr>
            <p:ph type="title"/>
          </p:nvPr>
        </p:nvSpPr>
        <p:spPr>
          <a:xfrm>
            <a:off x="457200" y="274635"/>
            <a:ext cx="8229600" cy="1414621"/>
          </a:xfrm>
          <a:prstGeom prst="rect">
            <a:avLst/>
          </a:prstGeom>
          <a:solidFill>
            <a:srgbClr val="00F0F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700" b="1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DISCOVER Training at one of the State Camps</a:t>
            </a:r>
            <a:br>
              <a:rPr lang="en-US" sz="4400" b="0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5 points</a:t>
            </a:r>
            <a:br>
              <a:rPr lang="en-US" sz="1600" b="0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tx1"/>
                </a:solidFill>
              </a:rPr>
              <a:t>Evidence Slide 37</a:t>
            </a:r>
            <a:endParaRPr lang="en-US" sz="2000" b="0" i="0" u="none" strike="noStrike" cap="none" dirty="0">
              <a:solidFill>
                <a:schemeClr val="tx1"/>
              </a:solidFill>
              <a:latin typeface="+mj-lt"/>
              <a:sym typeface="Calibri"/>
            </a:endParaRPr>
          </a:p>
        </p:txBody>
      </p:sp>
      <p:sp>
        <p:nvSpPr>
          <p:cNvPr id="268" name="Shape 268"/>
          <p:cNvSpPr txBox="1">
            <a:spLocks noGrp="1"/>
          </p:cNvSpPr>
          <p:nvPr>
            <p:ph type="body" idx="1"/>
          </p:nvPr>
        </p:nvSpPr>
        <p:spPr>
          <a:xfrm>
            <a:off x="457200" y="1691014"/>
            <a:ext cx="8229600" cy="46635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Registration invoice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or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Program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27249A-D8D9-4997-BDB5-91E06B684B4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37</a:t>
            </a:r>
          </a:p>
        </p:txBody>
      </p:sp>
    </p:spTree>
  </p:cSld>
  <p:clrMapOvr>
    <a:masterClrMapping/>
  </p:clrMapOvr>
  <p:transition spd="slow">
    <p:cut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 txBox="1">
            <a:spLocks noGrp="1"/>
          </p:cNvSpPr>
          <p:nvPr>
            <p:ph type="title"/>
          </p:nvPr>
        </p:nvSpPr>
        <p:spPr>
          <a:xfrm>
            <a:off x="457200" y="274635"/>
            <a:ext cx="8229600" cy="1414621"/>
          </a:xfrm>
          <a:prstGeom prst="rect">
            <a:avLst/>
          </a:prstGeom>
          <a:solidFill>
            <a:srgbClr val="00F0F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700" b="1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Submitted Georgia FCCLA Foundation Cookbook Recipes</a:t>
            </a:r>
            <a:br>
              <a:rPr lang="en-US" sz="4400" b="0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1 point per recipe / 10 points max</a:t>
            </a:r>
            <a:br>
              <a:rPr lang="en-US" sz="1600" b="0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tx1"/>
                </a:solidFill>
              </a:rPr>
              <a:t>Evidence Slide 38</a:t>
            </a:r>
            <a:endParaRPr lang="en-US" sz="2000" b="0" i="0" u="none" strike="noStrike" cap="none" dirty="0">
              <a:solidFill>
                <a:schemeClr val="tx1"/>
              </a:solidFill>
              <a:latin typeface="+mj-lt"/>
              <a:sym typeface="Calibri"/>
            </a:endParaRPr>
          </a:p>
        </p:txBody>
      </p:sp>
      <p:sp>
        <p:nvSpPr>
          <p:cNvPr id="268" name="Shape 268"/>
          <p:cNvSpPr txBox="1">
            <a:spLocks noGrp="1"/>
          </p:cNvSpPr>
          <p:nvPr>
            <p:ph type="body" idx="1"/>
          </p:nvPr>
        </p:nvSpPr>
        <p:spPr>
          <a:xfrm>
            <a:off x="457200" y="1691014"/>
            <a:ext cx="8229600" cy="46635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Registration invoice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or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Program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27249A-D8D9-4997-BDB5-91E06B684B4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38</a:t>
            </a:r>
          </a:p>
        </p:txBody>
      </p:sp>
    </p:spTree>
    <p:extLst>
      <p:ext uri="{BB962C8B-B14F-4D97-AF65-F5344CB8AC3E}">
        <p14:creationId xmlns:p14="http://schemas.microsoft.com/office/powerpoint/2010/main" val="2065305573"/>
      </p:ext>
    </p:extLst>
  </p:cSld>
  <p:clrMapOvr>
    <a:masterClrMapping/>
  </p:clrMapOvr>
  <p:transition spd="slow">
    <p:cut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742" y="2680212"/>
            <a:ext cx="8229600" cy="1143000"/>
          </a:xfrm>
        </p:spPr>
        <p:txBody>
          <a:bodyPr/>
          <a:lstStyle/>
          <a:p>
            <a:r>
              <a:rPr lang="en-US" sz="11500" b="1" dirty="0">
                <a:solidFill>
                  <a:schemeClr val="tx1"/>
                </a:solidFill>
                <a:latin typeface="+mj-lt"/>
              </a:rPr>
              <a:t>September</a:t>
            </a:r>
            <a:br>
              <a:rPr lang="en-US" sz="13800" b="1" dirty="0">
                <a:solidFill>
                  <a:schemeClr val="tx1"/>
                </a:solidFill>
                <a:latin typeface="+mj-lt"/>
              </a:rPr>
            </a:br>
            <a:r>
              <a:rPr lang="en-US" sz="13800" b="1" dirty="0">
                <a:solidFill>
                  <a:schemeClr val="tx1"/>
                </a:solidFill>
                <a:latin typeface="+mj-lt"/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397781648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2410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3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Chapter has at least 12 paid, affiliated members by October 1</a:t>
            </a:r>
            <a:br>
              <a:rPr lang="en-US" sz="3959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4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  <a:t>5 points</a:t>
            </a:r>
            <a:br>
              <a:rPr lang="en-US" sz="1600" b="0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</a:br>
            <a:r>
              <a:rPr lang="en-US" sz="1600" dirty="0"/>
              <a:t>Evidence Slide 39</a:t>
            </a:r>
            <a:endParaRPr lang="en-US" sz="2000" b="0" i="0" u="none" strike="noStrike" cap="none" dirty="0">
              <a:solidFill>
                <a:schemeClr val="dk1"/>
              </a:solidFill>
              <a:latin typeface="+mj-lt"/>
              <a:sym typeface="Calibri"/>
            </a:endParaRPr>
          </a:p>
        </p:txBody>
      </p:sp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457200" y="1678488"/>
            <a:ext cx="8229600" cy="44476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Screenshot Membership Information Block from National Affiliation System</a:t>
            </a:r>
          </a:p>
          <a:p>
            <a:endParaRPr lang="en-US" dirty="0">
              <a:latin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</a:rPr>
              <a:t>Example: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C663AF-9DC8-439E-A5BB-EDB3C2BD316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39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C86408-71D8-49DB-847B-650D31E3AD5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000" t="20311" r="1400" b="62978"/>
          <a:stretch/>
        </p:blipFill>
        <p:spPr>
          <a:xfrm>
            <a:off x="2446583" y="3429000"/>
            <a:ext cx="5909553" cy="114300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14080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Observed FCCLA Week with daily activities</a:t>
            </a:r>
            <a:br>
              <a:rPr lang="en-US" sz="27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b="1" i="0" u="none" strike="noStrike" cap="none" dirty="0">
                <a:solidFill>
                  <a:schemeClr val="bg1"/>
                </a:solidFill>
                <a:latin typeface="+mj-lt"/>
                <a:sym typeface="Calibri"/>
              </a:rPr>
              <a:t> </a:t>
            </a:r>
            <a:r>
              <a:rPr lang="en-US" sz="1800" b="0" i="0" u="none" strike="noStrike" cap="none" dirty="0">
                <a:solidFill>
                  <a:schemeClr val="bg1"/>
                </a:solidFill>
                <a:latin typeface="+mj-lt"/>
                <a:sym typeface="Calibri"/>
              </a:rPr>
              <a:t>1 point per activity / max 5 points</a:t>
            </a:r>
            <a:br>
              <a:rPr lang="en-US" sz="1800" b="0" i="0" u="none" strike="noStrike" cap="none" dirty="0">
                <a:solidFill>
                  <a:schemeClr val="bg1"/>
                </a:solidFill>
                <a:latin typeface="+mj-lt"/>
                <a:sym typeface="Calibri"/>
              </a:rPr>
            </a:br>
            <a:r>
              <a:rPr lang="en-US" sz="1800" dirty="0">
                <a:solidFill>
                  <a:schemeClr val="bg1"/>
                </a:solidFill>
                <a:latin typeface="+mj-lt"/>
              </a:rPr>
              <a:t>Evidence Slide 2</a:t>
            </a:r>
            <a:endParaRPr lang="en-US" sz="1800" b="0" i="0" u="none" strike="noStrike" cap="none" dirty="0">
              <a:solidFill>
                <a:schemeClr val="bg1"/>
              </a:solidFill>
              <a:latin typeface="+mj-lt"/>
              <a:sym typeface="Calibri"/>
            </a:endParaRPr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457200" y="1746913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Activities List/Flyer/Weekly Agenda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AND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Pictures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4B9AACA-11EC-43FA-9508-E411DD2F3D4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Evidence Slide 2</a:t>
            </a:r>
          </a:p>
        </p:txBody>
      </p:sp>
    </p:spTree>
  </p:cSld>
  <p:clrMapOvr>
    <a:masterClrMapping/>
  </p:clrMapOvr>
  <p:transition spd="slow">
    <p:cut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2410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3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Program of Work - Submitted by October 1</a:t>
            </a:r>
            <a:br>
              <a:rPr lang="en-US" sz="243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30" b="1" dirty="0">
                <a:latin typeface="+mj-lt"/>
              </a:rPr>
              <a:t>gafcclapow@gmail.com</a:t>
            </a:r>
            <a:br>
              <a:rPr lang="en-US" sz="3959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4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  <a:t>5 points</a:t>
            </a:r>
            <a:br>
              <a:rPr lang="en-US" sz="1600" b="0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</a:br>
            <a:r>
              <a:rPr lang="en-US" sz="1600" dirty="0"/>
              <a:t>Evidence Slide 40</a:t>
            </a:r>
            <a:endParaRPr lang="en-US" sz="2000" b="0" i="0" u="none" strike="noStrike" cap="none" dirty="0">
              <a:solidFill>
                <a:schemeClr val="dk1"/>
              </a:solidFill>
              <a:latin typeface="+mj-lt"/>
              <a:sym typeface="Calibri"/>
            </a:endParaRPr>
          </a:p>
        </p:txBody>
      </p:sp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457200" y="1803633"/>
            <a:ext cx="8229600" cy="432253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Submit email confirmation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C663AF-9DC8-439E-A5BB-EDB3C2BD316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40</a:t>
            </a:r>
          </a:p>
        </p:txBody>
      </p:sp>
    </p:spTree>
    <p:extLst>
      <p:ext uri="{BB962C8B-B14F-4D97-AF65-F5344CB8AC3E}">
        <p14:creationId xmlns:p14="http://schemas.microsoft.com/office/powerpoint/2010/main" val="3713156599"/>
      </p:ext>
    </p:extLst>
  </p:cSld>
  <p:clrMapOvr>
    <a:masterClrMapping/>
  </p:clrMapOvr>
  <p:transition spd="slow">
    <p:cut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32556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Chapter Budget - Submitted by October 1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00" b="1" dirty="0">
                <a:latin typeface="+mj-lt"/>
              </a:rPr>
              <a:t>gafcclabudget@gmail.com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5 points</a:t>
            </a:r>
            <a:b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4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Evidence </a:t>
            </a:r>
            <a:r>
              <a:rPr lang="en-US" sz="1400" dirty="0">
                <a:latin typeface="+mj-lt"/>
              </a:rPr>
              <a:t>Slide 41</a:t>
            </a:r>
            <a:endParaRPr lang="en-US" sz="18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xfrm>
            <a:off x="457200" y="171216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Submit email confirmation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021DF1-D535-43A1-85D2-E7EBA47DFE6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41</a:t>
            </a:r>
          </a:p>
        </p:txBody>
      </p:sp>
    </p:spTree>
  </p:cSld>
  <p:clrMapOvr>
    <a:masterClrMapping/>
  </p:clrMapOvr>
  <p:transition spd="slow">
    <p:cut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32556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2400" b="1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Chapter attends a Region Meeting held by Region Adviser – minimum of 2 students</a:t>
            </a:r>
            <a:br>
              <a:rPr lang="en-US" sz="2400" b="1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1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en-US" sz="1600" b="0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5 points</a:t>
            </a:r>
            <a:br>
              <a:rPr lang="en-US" sz="1600" b="0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400" dirty="0">
                <a:solidFill>
                  <a:schemeClr val="tx1"/>
                </a:solidFill>
                <a:latin typeface="+mj-lt"/>
              </a:rPr>
              <a:t>Evidence Slide 42</a:t>
            </a:r>
            <a:endParaRPr lang="en-US" sz="1600" b="0" i="0" u="none" strike="noStrike" cap="none" dirty="0">
              <a:solidFill>
                <a:schemeClr val="tx1"/>
              </a:solidFill>
              <a:latin typeface="+mj-lt"/>
              <a:sym typeface="Calibri"/>
            </a:endParaRPr>
          </a:p>
        </p:txBody>
      </p:sp>
      <p:sp>
        <p:nvSpPr>
          <p:cNvPr id="262" name="Shape 26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Submit pictures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or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Program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or 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Email confirmation from Region Adviser</a:t>
            </a: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r>
              <a:rPr lang="en-US" sz="2400" dirty="0">
                <a:highlight>
                  <a:srgbClr val="FFFF00"/>
                </a:highlight>
              </a:rPr>
              <a:t>*Does not have to occur in September – it can occur at any point during the fall.</a:t>
            </a: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9B7FC1-6D8D-4FCE-8A0F-9710D5A3BBF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42</a:t>
            </a:r>
          </a:p>
        </p:txBody>
      </p:sp>
    </p:spTree>
    <p:extLst>
      <p:ext uri="{BB962C8B-B14F-4D97-AF65-F5344CB8AC3E}">
        <p14:creationId xmlns:p14="http://schemas.microsoft.com/office/powerpoint/2010/main" val="1824970763"/>
      </p:ext>
    </p:extLst>
  </p:cSld>
  <p:clrMapOvr>
    <a:masterClrMapping/>
  </p:clrMapOvr>
  <p:transition spd="slow">
    <p:cut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742" y="2680212"/>
            <a:ext cx="8229600" cy="1143000"/>
          </a:xfrm>
        </p:spPr>
        <p:txBody>
          <a:bodyPr/>
          <a:lstStyle/>
          <a:p>
            <a:r>
              <a:rPr lang="en-US" sz="13800" b="1" dirty="0">
                <a:solidFill>
                  <a:schemeClr val="bg1"/>
                </a:solidFill>
                <a:latin typeface="+mj-lt"/>
              </a:rPr>
              <a:t>October</a:t>
            </a:r>
            <a:br>
              <a:rPr lang="en-US" sz="13800" b="1" dirty="0">
                <a:solidFill>
                  <a:schemeClr val="bg1"/>
                </a:solidFill>
                <a:latin typeface="+mj-lt"/>
              </a:rPr>
            </a:br>
            <a:r>
              <a:rPr lang="en-US" sz="13800" b="1" dirty="0">
                <a:solidFill>
                  <a:schemeClr val="bg1"/>
                </a:solidFill>
                <a:latin typeface="+mj-lt"/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350728550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Shape 310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353748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br>
              <a:rPr lang="en-US" sz="2400" b="1" dirty="0">
                <a:latin typeface="+mj-lt"/>
              </a:rPr>
            </a:br>
            <a:r>
              <a:rPr lang="en-US" sz="2400" b="1" dirty="0">
                <a:latin typeface="+mj-lt"/>
              </a:rPr>
              <a:t>National FCCLA Capitol Leadership</a:t>
            </a:r>
            <a:br>
              <a:rPr lang="en-US" sz="2400" b="1" dirty="0">
                <a:latin typeface="+mj-lt"/>
              </a:rPr>
            </a:br>
            <a:r>
              <a:rPr lang="en-US" sz="2000" b="1" dirty="0">
                <a:latin typeface="+mj-lt"/>
              </a:rPr>
              <a:t>1-5 Members = 5 points</a:t>
            </a:r>
            <a:br>
              <a:rPr lang="en-US" sz="2000" b="1" dirty="0">
                <a:latin typeface="+mj-lt"/>
              </a:rPr>
            </a:br>
            <a:r>
              <a:rPr lang="en-US" sz="2000" b="1" dirty="0">
                <a:latin typeface="+mj-lt"/>
              </a:rPr>
              <a:t>6+ members = 10 points</a:t>
            </a:r>
            <a:br>
              <a:rPr lang="en-US" sz="44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400" dirty="0">
                <a:latin typeface="+mj-lt"/>
              </a:rPr>
              <a:t>Evidence Slide 43</a:t>
            </a:r>
            <a:br>
              <a:rPr lang="en-US" sz="2000" dirty="0">
                <a:latin typeface="+mj-lt"/>
              </a:rPr>
            </a:br>
            <a:endParaRPr lang="en-US" sz="20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11" name="Shape 311"/>
          <p:cNvSpPr txBox="1">
            <a:spLocks noGrp="1"/>
          </p:cNvSpPr>
          <p:nvPr>
            <p:ph type="body" idx="1"/>
          </p:nvPr>
        </p:nvSpPr>
        <p:spPr>
          <a:xfrm>
            <a:off x="457200" y="18288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Registration Invoice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or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Picture of group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F2F64F-49CB-4B7D-B52F-33FE5E8053B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43</a:t>
            </a:r>
          </a:p>
        </p:txBody>
      </p:sp>
    </p:spTree>
  </p:cSld>
  <p:clrMapOvr>
    <a:masterClrMapping/>
  </p:clrMapOvr>
  <p:transition spd="slow">
    <p:cut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Shape 310"/>
          <p:cNvSpPr txBox="1">
            <a:spLocks noGrp="1"/>
          </p:cNvSpPr>
          <p:nvPr>
            <p:ph type="title"/>
          </p:nvPr>
        </p:nvSpPr>
        <p:spPr>
          <a:xfrm>
            <a:off x="457200" y="274635"/>
            <a:ext cx="8229600" cy="1353749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dirty="0">
                <a:latin typeface="+mj-lt"/>
              </a:rPr>
              <a:t>Fall Rally Attendance</a:t>
            </a:r>
            <a:br>
              <a:rPr lang="en-US" sz="2400" b="1" dirty="0">
                <a:latin typeface="+mj-lt"/>
              </a:rPr>
            </a:br>
            <a:r>
              <a:rPr lang="en-US" sz="2400" b="1" dirty="0">
                <a:latin typeface="+mj-lt"/>
              </a:rPr>
              <a:t>Minimum 3 Students</a:t>
            </a:r>
            <a:br>
              <a:rPr lang="en-US" sz="2400" b="1" dirty="0">
                <a:latin typeface="+mj-lt"/>
              </a:rPr>
            </a:br>
            <a: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5 points</a:t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dirty="0"/>
              <a:t>Evidence Slide 44</a:t>
            </a:r>
            <a:endParaRPr lang="en-US" sz="20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11" name="Shape 311"/>
          <p:cNvSpPr txBox="1">
            <a:spLocks noGrp="1"/>
          </p:cNvSpPr>
          <p:nvPr>
            <p:ph type="body" idx="1"/>
          </p:nvPr>
        </p:nvSpPr>
        <p:spPr>
          <a:xfrm>
            <a:off x="457200" y="1781829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Registration Invoice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or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Picture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4F69A9-74B7-4729-B4DE-70B6BBFAAF3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44</a:t>
            </a:r>
          </a:p>
        </p:txBody>
      </p:sp>
    </p:spTree>
    <p:extLst>
      <p:ext uri="{BB962C8B-B14F-4D97-AF65-F5344CB8AC3E}">
        <p14:creationId xmlns:p14="http://schemas.microsoft.com/office/powerpoint/2010/main" val="2084293344"/>
      </p:ext>
    </p:extLst>
  </p:cSld>
  <p:clrMapOvr>
    <a:masterClrMapping/>
  </p:clrMapOvr>
  <p:transition spd="slow">
    <p:cut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Shape 316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32556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Fall Rally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Assumed Responsibility</a:t>
            </a:r>
            <a:br>
              <a:rPr lang="en-US" sz="44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2 points per responsibility / 6 points max</a:t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latin typeface="+mj-lt"/>
              </a:rPr>
              <a:t>Evidence Slide 45</a:t>
            </a:r>
            <a:endParaRPr lang="en-US" sz="20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17" name="Shape 317"/>
          <p:cNvSpPr txBox="1">
            <a:spLocks noGrp="1"/>
          </p:cNvSpPr>
          <p:nvPr>
            <p:ph type="body" idx="1"/>
          </p:nvPr>
        </p:nvSpPr>
        <p:spPr>
          <a:xfrm>
            <a:off x="457200" y="1750512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indent="0">
              <a:lnSpc>
                <a:spcPct val="80000"/>
              </a:lnSpc>
              <a:spcBef>
                <a:spcPts val="544"/>
              </a:spcBef>
              <a:buSzPct val="100740"/>
              <a:buNone/>
            </a:pPr>
            <a:r>
              <a:rPr lang="en-US" dirty="0"/>
              <a:t>Submit email confirmations, picture of sign-up sheet, or picture of you completing the task.  </a:t>
            </a:r>
          </a:p>
          <a:p>
            <a:pPr lvl="1" indent="-342900">
              <a:lnSpc>
                <a:spcPct val="90000"/>
              </a:lnSpc>
              <a:spcBef>
                <a:spcPts val="640"/>
              </a:spcBef>
              <a:buFont typeface="Arial"/>
              <a:buChar char="•"/>
            </a:pPr>
            <a:r>
              <a:rPr lang="en-US" dirty="0">
                <a:latin typeface="+mj-lt"/>
              </a:rPr>
              <a:t>Example: courtesy corps, t-shirt distribution, competition judge</a:t>
            </a:r>
          </a:p>
          <a:p>
            <a:pPr lvl="1" indent="-342900">
              <a:lnSpc>
                <a:spcPct val="90000"/>
              </a:lnSpc>
              <a:spcBef>
                <a:spcPts val="640"/>
              </a:spcBef>
              <a:buFont typeface="Arial"/>
              <a:buChar char="•"/>
            </a:pPr>
            <a:endParaRPr lang="en-US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lvl="1" indent="-342900">
              <a:lnSpc>
                <a:spcPct val="90000"/>
              </a:lnSpc>
              <a:spcBef>
                <a:spcPts val="640"/>
              </a:spcBef>
              <a:buFont typeface="Arial"/>
              <a:buChar char="•"/>
            </a:pPr>
            <a:endParaRPr lang="en-US" dirty="0">
              <a:latin typeface="+mj-lt"/>
            </a:endParaRPr>
          </a:p>
          <a:p>
            <a:pPr lvl="1" indent="-342900">
              <a:lnSpc>
                <a:spcPct val="90000"/>
              </a:lnSpc>
              <a:spcBef>
                <a:spcPts val="640"/>
              </a:spcBef>
              <a:buFont typeface="Arial"/>
              <a:buChar char="•"/>
            </a:pPr>
            <a:endParaRPr lang="en-US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lvl="1" indent="-342900">
              <a:lnSpc>
                <a:spcPct val="90000"/>
              </a:lnSpc>
              <a:spcBef>
                <a:spcPts val="640"/>
              </a:spcBef>
              <a:buFont typeface="Arial"/>
              <a:buChar char="•"/>
            </a:pPr>
            <a:endParaRPr lang="en-US" dirty="0">
              <a:latin typeface="+mj-lt"/>
            </a:endParaRPr>
          </a:p>
          <a:p>
            <a:pPr lvl="1" indent="-342900">
              <a:lnSpc>
                <a:spcPct val="90000"/>
              </a:lnSpc>
              <a:spcBef>
                <a:spcPts val="640"/>
              </a:spcBef>
              <a:buFont typeface="Arial"/>
              <a:buChar char="•"/>
            </a:pPr>
            <a:endParaRPr lang="en-US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0D1CAC-1658-43EB-811F-10406FB88C7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45</a:t>
            </a:r>
          </a:p>
        </p:txBody>
      </p:sp>
    </p:spTree>
  </p:cSld>
  <p:clrMapOvr>
    <a:masterClrMapping/>
  </p:clrMapOvr>
  <p:transition spd="slow">
    <p:cut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32556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Fall Rally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Competitions</a:t>
            </a:r>
            <a:br>
              <a:rPr lang="en-US" sz="44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5 points / max 30 points</a:t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dirty="0"/>
              <a:t>Evidence Slide 46</a:t>
            </a:r>
            <a:endParaRPr lang="en-US" sz="20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23" name="Shape 323"/>
          <p:cNvSpPr txBox="1">
            <a:spLocks noGrp="1"/>
          </p:cNvSpPr>
          <p:nvPr>
            <p:ph type="body" idx="1"/>
          </p:nvPr>
        </p:nvSpPr>
        <p:spPr>
          <a:xfrm>
            <a:off x="457200" y="1741118"/>
            <a:ext cx="8229600" cy="438504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indent="-342900">
              <a:lnSpc>
                <a:spcPct val="90000"/>
              </a:lnSpc>
              <a:spcBef>
                <a:spcPts val="0"/>
              </a:spcBef>
            </a:pPr>
            <a:r>
              <a:rPr lang="en-US" dirty="0">
                <a:latin typeface="+mj-lt"/>
              </a:rPr>
              <a:t>D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ocumentation for each competition from GA National Fair.</a:t>
            </a:r>
            <a:endParaRPr lang="en-US" dirty="0">
              <a:latin typeface="+mj-lt"/>
            </a:endParaRPr>
          </a:p>
          <a:p>
            <a:pPr lvl="1" indent="-342900">
              <a:lnSpc>
                <a:spcPct val="90000"/>
              </a:lnSpc>
              <a:spcBef>
                <a:spcPts val="0"/>
              </a:spcBef>
            </a:pPr>
            <a:r>
              <a:rPr lang="en-US" dirty="0">
                <a:latin typeface="+mj-lt"/>
              </a:rPr>
              <a:t>Examples: </a:t>
            </a:r>
          </a:p>
          <a:p>
            <a:pPr lvl="2" indent="-342900">
              <a:lnSpc>
                <a:spcPct val="90000"/>
              </a:lnSpc>
            </a:pPr>
            <a:r>
              <a:rPr lang="en-US" dirty="0">
                <a:latin typeface="+mj-lt"/>
              </a:rPr>
              <a:t>Brochure</a:t>
            </a:r>
          </a:p>
          <a:p>
            <a:pPr lvl="2" indent="-342900">
              <a:lnSpc>
                <a:spcPct val="90000"/>
              </a:lnSpc>
            </a:pPr>
            <a:r>
              <a:rPr lang="en-US" dirty="0">
                <a:latin typeface="+mj-lt"/>
              </a:rPr>
              <a:t>Chapter Fair Booth</a:t>
            </a:r>
          </a:p>
          <a:p>
            <a:pPr lvl="2" indent="-342900">
              <a:lnSpc>
                <a:spcPct val="90000"/>
              </a:lnSpc>
            </a:pPr>
            <a:r>
              <a:rPr lang="en-US" dirty="0">
                <a:latin typeface="+mj-lt"/>
              </a:rPr>
              <a:t>Peanut Recipe</a:t>
            </a:r>
          </a:p>
          <a:p>
            <a:pPr lvl="2" indent="-342900">
              <a:lnSpc>
                <a:spcPct val="90000"/>
              </a:lnSpc>
            </a:pPr>
            <a:r>
              <a:rPr lang="en-US" dirty="0">
                <a:latin typeface="+mj-lt"/>
              </a:rPr>
              <a:t>Chili Cook Off</a:t>
            </a:r>
          </a:p>
          <a:p>
            <a:pPr lvl="2" indent="-342900">
              <a:lnSpc>
                <a:spcPct val="90000"/>
              </a:lnSpc>
            </a:pPr>
            <a:r>
              <a:rPr lang="en-US" dirty="0">
                <a:latin typeface="+mj-lt"/>
              </a:rPr>
              <a:t>Culinary Competition</a:t>
            </a:r>
          </a:p>
          <a:p>
            <a:pPr lvl="2" indent="-342900">
              <a:lnSpc>
                <a:spcPct val="90000"/>
              </a:lnSpc>
            </a:pPr>
            <a:r>
              <a:rPr lang="en-US" dirty="0">
                <a:latin typeface="+mj-lt"/>
              </a:rPr>
              <a:t>Chapter T-shirt </a:t>
            </a:r>
          </a:p>
          <a:p>
            <a:pPr lvl="2" indent="-342900">
              <a:lnSpc>
                <a:spcPct val="90000"/>
              </a:lnSpc>
            </a:pPr>
            <a:r>
              <a:rPr lang="en-US" dirty="0">
                <a:latin typeface="+mj-lt"/>
              </a:rPr>
              <a:t>Themed Speech</a:t>
            </a: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BF7F7F-56AD-46B3-80F9-5A43C12A747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46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cut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6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742" y="2680212"/>
            <a:ext cx="8229600" cy="1143000"/>
          </a:xfrm>
        </p:spPr>
        <p:txBody>
          <a:bodyPr/>
          <a:lstStyle/>
          <a:p>
            <a:r>
              <a:rPr lang="en-US" sz="11500" b="1" dirty="0">
                <a:solidFill>
                  <a:schemeClr val="bg1"/>
                </a:solidFill>
                <a:latin typeface="+mj-lt"/>
              </a:rPr>
              <a:t>November</a:t>
            </a:r>
            <a:br>
              <a:rPr lang="en-US" sz="11500" b="1" dirty="0">
                <a:solidFill>
                  <a:schemeClr val="bg1"/>
                </a:solidFill>
                <a:latin typeface="+mj-lt"/>
              </a:rPr>
            </a:br>
            <a:r>
              <a:rPr lang="en-US" sz="11500" b="1" dirty="0">
                <a:solidFill>
                  <a:schemeClr val="bg1"/>
                </a:solidFill>
                <a:latin typeface="+mj-lt"/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225951873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27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Officers elected and installed by November 1</a:t>
            </a:r>
            <a:br>
              <a:rPr lang="en-US" sz="27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en-US" sz="18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1 point</a:t>
            </a:r>
            <a:br>
              <a:rPr lang="en-US" sz="18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dirty="0">
                <a:solidFill>
                  <a:schemeClr val="bg1"/>
                </a:solidFill>
                <a:latin typeface="+mj-lt"/>
              </a:rPr>
              <a:t>Evidence Slide 47</a:t>
            </a:r>
            <a:endParaRPr lang="en-US" sz="1800" b="0" i="0" u="none" strike="noStrike" cap="none" dirty="0">
              <a:solidFill>
                <a:schemeClr val="bg1"/>
              </a:solidFill>
              <a:latin typeface="+mj-lt"/>
              <a:sym typeface="Calibri"/>
            </a:endParaRPr>
          </a:p>
        </p:txBody>
      </p:sp>
      <p:sp>
        <p:nvSpPr>
          <p:cNvPr id="262" name="Shape 26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Submit pictures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or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Program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r>
              <a:rPr lang="en-US" sz="2400" dirty="0">
                <a:highlight>
                  <a:srgbClr val="FFFF00"/>
                </a:highlight>
              </a:rPr>
              <a:t>*Can occur at any point during the Honor Roll year, as long as it occurs by November 1</a:t>
            </a:r>
            <a:r>
              <a:rPr lang="en-US" sz="2400" baseline="30000" dirty="0">
                <a:highlight>
                  <a:srgbClr val="FFFF00"/>
                </a:highlight>
              </a:rPr>
              <a:t>st</a:t>
            </a:r>
            <a:r>
              <a:rPr lang="en-US" sz="2400" dirty="0">
                <a:highlight>
                  <a:srgbClr val="FFFF00"/>
                </a:highlight>
              </a:rPr>
              <a:t>.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9B7FC1-6D8D-4FCE-8A0F-9710D5A3BBF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47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22848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Region STAR Events</a:t>
            </a:r>
            <a:b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Provided Judges/Room Consultants</a:t>
            </a:r>
            <a:br>
              <a:rPr lang="en-US" sz="27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b="1" i="0" u="none" strike="noStrike" cap="none" dirty="0">
                <a:solidFill>
                  <a:schemeClr val="bg1"/>
                </a:solidFill>
                <a:latin typeface="+mj-lt"/>
                <a:sym typeface="Calibri"/>
              </a:rPr>
              <a:t> </a:t>
            </a:r>
            <a:r>
              <a:rPr lang="en-US" sz="1800" b="0" i="0" u="none" strike="noStrike" cap="none" dirty="0">
                <a:solidFill>
                  <a:schemeClr val="bg1"/>
                </a:solidFill>
                <a:latin typeface="+mj-lt"/>
                <a:sym typeface="Calibri"/>
              </a:rPr>
              <a:t>2 points per volunteer / max 10 points</a:t>
            </a:r>
            <a:br>
              <a:rPr lang="en-US" sz="1800" b="0" i="0" u="none" strike="noStrike" cap="none" dirty="0">
                <a:solidFill>
                  <a:schemeClr val="bg1"/>
                </a:solidFill>
                <a:latin typeface="+mj-lt"/>
                <a:sym typeface="Calibri"/>
              </a:rPr>
            </a:br>
            <a:r>
              <a:rPr lang="en-US" sz="1600" dirty="0">
                <a:solidFill>
                  <a:schemeClr val="bg1"/>
                </a:solidFill>
                <a:latin typeface="+mj-lt"/>
              </a:rPr>
              <a:t>Evidence Slide 3</a:t>
            </a:r>
            <a:endParaRPr lang="en-US" sz="1800" b="0" i="0" u="none" strike="noStrike" cap="none" dirty="0">
              <a:solidFill>
                <a:schemeClr val="bg1"/>
              </a:solidFill>
              <a:latin typeface="+mj-lt"/>
              <a:sym typeface="Calibri"/>
            </a:endParaRPr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457200" y="1746913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Email confirmation from region adviser. 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endParaRPr lang="en-US" dirty="0">
              <a:latin typeface="+mj-lt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4B9AACA-11EC-43FA-9508-E411DD2F3D4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3</a:t>
            </a:r>
          </a:p>
        </p:txBody>
      </p:sp>
    </p:spTree>
    <p:extLst>
      <p:ext uri="{BB962C8B-B14F-4D97-AF65-F5344CB8AC3E}">
        <p14:creationId xmlns:p14="http://schemas.microsoft.com/office/powerpoint/2010/main" val="3682547091"/>
      </p:ext>
    </p:extLst>
  </p:cSld>
  <p:clrMapOvr>
    <a:masterClrMapping/>
  </p:clrMapOvr>
  <p:transition spd="slow">
    <p:cut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278591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7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Fall Leadership Conference</a:t>
            </a:r>
            <a:br>
              <a:rPr lang="en-US" sz="27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7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Attendance</a:t>
            </a:r>
            <a:r>
              <a:rPr lang="en-US" sz="2700" b="1" dirty="0">
                <a:solidFill>
                  <a:schemeClr val="bg1"/>
                </a:solidFill>
                <a:latin typeface="+mj-lt"/>
              </a:rPr>
              <a:t> - Minimum 3 Students</a:t>
            </a:r>
            <a:br>
              <a:rPr lang="en-US" sz="44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5 points</a:t>
            </a:r>
            <a:b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bg1"/>
                </a:solidFill>
              </a:rPr>
              <a:t>Evidence Slide 48</a:t>
            </a:r>
            <a:endParaRPr lang="en-US" sz="2000" b="0" i="0" u="none" strike="noStrike" cap="none" dirty="0">
              <a:solidFill>
                <a:schemeClr val="bg1"/>
              </a:solidFill>
              <a:latin typeface="+mj-lt"/>
              <a:sym typeface="Calibri"/>
            </a:endParaRPr>
          </a:p>
        </p:txBody>
      </p:sp>
      <p:sp>
        <p:nvSpPr>
          <p:cNvPr id="268" name="Shape 268"/>
          <p:cNvSpPr txBox="1">
            <a:spLocks noGrp="1"/>
          </p:cNvSpPr>
          <p:nvPr>
            <p:ph type="body" idx="1"/>
          </p:nvPr>
        </p:nvSpPr>
        <p:spPr>
          <a:xfrm>
            <a:off x="457200" y="182863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Picture at meeting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 or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Registration invoice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or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Program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27249A-D8D9-4997-BDB5-91E06B684B4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48</a:t>
            </a:r>
          </a:p>
        </p:txBody>
      </p:sp>
    </p:spTree>
    <p:extLst>
      <p:ext uri="{BB962C8B-B14F-4D97-AF65-F5344CB8AC3E}">
        <p14:creationId xmlns:p14="http://schemas.microsoft.com/office/powerpoint/2010/main" val="664697065"/>
      </p:ext>
    </p:extLst>
  </p:cSld>
  <p:clrMapOvr>
    <a:masterClrMapping/>
  </p:clrMapOvr>
  <p:transition spd="slow">
    <p:cut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869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7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Fall Leadership Conference</a:t>
            </a:r>
            <a:br>
              <a:rPr lang="en-US" sz="27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7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Assumed Responsibility</a:t>
            </a:r>
            <a:br>
              <a:rPr lang="en-US" sz="44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2 points per responsibility / max 6 points</a:t>
            </a:r>
            <a:b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bg1"/>
                </a:solidFill>
              </a:rPr>
              <a:t>Evidence Slide 49</a:t>
            </a:r>
            <a:endParaRPr lang="en-US" sz="2000" b="0" i="0" u="none" strike="noStrike" cap="none" dirty="0">
              <a:solidFill>
                <a:schemeClr val="bg1"/>
              </a:solidFill>
              <a:latin typeface="+mj-lt"/>
              <a:sym typeface="Calibri"/>
            </a:endParaRPr>
          </a:p>
        </p:txBody>
      </p:sp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xfrm>
            <a:off x="457200" y="1603332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>
              <a:lnSpc>
                <a:spcPct val="80000"/>
              </a:lnSpc>
              <a:spcBef>
                <a:spcPts val="0"/>
              </a:spcBef>
              <a:buSzPct val="100740"/>
              <a:buNone/>
            </a:pPr>
            <a:r>
              <a:rPr lang="en-US" sz="2400" dirty="0"/>
              <a:t>Responsibility Types</a:t>
            </a:r>
          </a:p>
          <a:p>
            <a:pPr marL="0" lvl="0" indent="0">
              <a:lnSpc>
                <a:spcPct val="80000"/>
              </a:lnSpc>
              <a:spcBef>
                <a:spcPts val="0"/>
              </a:spcBef>
              <a:buSzPct val="100740"/>
              <a:buNone/>
            </a:pPr>
            <a:endParaRPr lang="en-US" sz="2400" dirty="0"/>
          </a:p>
          <a:p>
            <a:pPr marL="457200" indent="-457200">
              <a:lnSpc>
                <a:spcPct val="80000"/>
              </a:lnSpc>
              <a:spcBef>
                <a:spcPts val="0"/>
              </a:spcBef>
              <a:buSzPct val="100740"/>
            </a:pPr>
            <a:r>
              <a:rPr lang="en-US" sz="2400" dirty="0"/>
              <a:t>Conference set up</a:t>
            </a:r>
          </a:p>
          <a:p>
            <a:pPr lvl="0" indent="-342900">
              <a:lnSpc>
                <a:spcPct val="80000"/>
              </a:lnSpc>
              <a:spcBef>
                <a:spcPts val="544"/>
              </a:spcBef>
              <a:buSzPct val="100740"/>
            </a:pPr>
            <a:r>
              <a:rPr lang="en-US" sz="2400" dirty="0"/>
              <a:t> Registration</a:t>
            </a:r>
          </a:p>
          <a:p>
            <a:pPr lvl="0" indent="-342900">
              <a:lnSpc>
                <a:spcPct val="80000"/>
              </a:lnSpc>
              <a:spcBef>
                <a:spcPts val="544"/>
              </a:spcBef>
              <a:buSzPct val="100740"/>
            </a:pPr>
            <a:r>
              <a:rPr lang="en-US" sz="2400" dirty="0"/>
              <a:t> Dance/Recreation chaperone</a:t>
            </a:r>
          </a:p>
          <a:p>
            <a:pPr lvl="0" indent="-342900">
              <a:lnSpc>
                <a:spcPct val="80000"/>
              </a:lnSpc>
              <a:spcBef>
                <a:spcPts val="544"/>
              </a:spcBef>
              <a:buSzPct val="100740"/>
            </a:pPr>
            <a:r>
              <a:rPr lang="en-US" sz="2400" dirty="0"/>
              <a:t>Competition Judge</a:t>
            </a:r>
          </a:p>
          <a:p>
            <a:pPr lvl="0" indent="-342900">
              <a:lnSpc>
                <a:spcPct val="80000"/>
              </a:lnSpc>
              <a:spcBef>
                <a:spcPts val="544"/>
              </a:spcBef>
              <a:buSzPct val="100740"/>
            </a:pPr>
            <a:r>
              <a:rPr lang="en-US" sz="2400" dirty="0"/>
              <a:t>FCCLA Store Manager</a:t>
            </a:r>
          </a:p>
          <a:p>
            <a:pPr lvl="0" indent="-342900">
              <a:lnSpc>
                <a:spcPct val="80000"/>
              </a:lnSpc>
              <a:spcBef>
                <a:spcPts val="544"/>
              </a:spcBef>
              <a:buSzPct val="100740"/>
            </a:pPr>
            <a:r>
              <a:rPr lang="en-US" sz="2400" dirty="0"/>
              <a:t>Workshop Presenter or Monitor</a:t>
            </a:r>
          </a:p>
          <a:p>
            <a:pPr lvl="0" indent="-342900">
              <a:lnSpc>
                <a:spcPct val="80000"/>
              </a:lnSpc>
              <a:spcBef>
                <a:spcPts val="544"/>
              </a:spcBef>
              <a:buSzPct val="100740"/>
            </a:pPr>
            <a:r>
              <a:rPr lang="en-US" sz="2400" dirty="0"/>
              <a:t> Other</a:t>
            </a:r>
          </a:p>
          <a:p>
            <a:pPr lvl="0" indent="-342900">
              <a:lnSpc>
                <a:spcPct val="80000"/>
              </a:lnSpc>
              <a:spcBef>
                <a:spcPts val="544"/>
              </a:spcBef>
              <a:buSzPct val="100740"/>
            </a:pPr>
            <a:endParaRPr lang="en-US" sz="2400" dirty="0"/>
          </a:p>
          <a:p>
            <a:pPr marL="0" indent="0">
              <a:lnSpc>
                <a:spcPct val="80000"/>
              </a:lnSpc>
              <a:spcBef>
                <a:spcPts val="544"/>
              </a:spcBef>
              <a:buSzPct val="100740"/>
              <a:buNone/>
            </a:pPr>
            <a:r>
              <a:rPr lang="en-US" sz="2400" dirty="0"/>
              <a:t>Evidence:</a:t>
            </a:r>
          </a:p>
          <a:p>
            <a:pPr marL="0" indent="0">
              <a:lnSpc>
                <a:spcPct val="80000"/>
              </a:lnSpc>
              <a:spcBef>
                <a:spcPts val="544"/>
              </a:spcBef>
              <a:buSzPct val="100740"/>
              <a:buNone/>
            </a:pPr>
            <a:r>
              <a:rPr lang="en-US" sz="2400" dirty="0"/>
              <a:t>Submit email confirmations, picture of sign-up sheet, or picture of you completing the task. 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28C7F6-8FB5-4272-A86E-B67D65DDA59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49</a:t>
            </a:r>
          </a:p>
        </p:txBody>
      </p:sp>
    </p:spTree>
  </p:cSld>
  <p:clrMapOvr>
    <a:masterClrMapping/>
  </p:clrMapOvr>
  <p:transition spd="slow">
    <p:cut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 txBox="1">
            <a:spLocks noGrp="1"/>
          </p:cNvSpPr>
          <p:nvPr>
            <p:ph type="title"/>
          </p:nvPr>
        </p:nvSpPr>
        <p:spPr>
          <a:xfrm>
            <a:off x="457200" y="390143"/>
            <a:ext cx="8229600" cy="1300871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7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Fall Leadership Conference</a:t>
            </a:r>
            <a:br>
              <a:rPr lang="en-US" sz="27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7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Competitions</a:t>
            </a:r>
            <a:br>
              <a:rPr lang="en-US" sz="44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3 points per event / max 15</a:t>
            </a:r>
            <a:r>
              <a:rPr lang="en-US" sz="1600" dirty="0">
                <a:solidFill>
                  <a:schemeClr val="bg1"/>
                </a:solidFill>
                <a:latin typeface="+mj-lt"/>
              </a:rPr>
              <a:t> points</a:t>
            </a:r>
            <a:br>
              <a:rPr lang="en-US" sz="1600" dirty="0">
                <a:solidFill>
                  <a:schemeClr val="bg1"/>
                </a:solidFill>
                <a:latin typeface="+mj-lt"/>
              </a:rPr>
            </a:br>
            <a:r>
              <a:rPr lang="en-US" sz="1600" dirty="0">
                <a:solidFill>
                  <a:schemeClr val="bg1"/>
                </a:solidFill>
              </a:rPr>
              <a:t>Evidence Slide 50a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80" name="Shape 280"/>
          <p:cNvSpPr txBox="1">
            <a:spLocks noGrp="1"/>
          </p:cNvSpPr>
          <p:nvPr>
            <p:ph type="body" idx="1"/>
          </p:nvPr>
        </p:nvSpPr>
        <p:spPr>
          <a:xfrm>
            <a:off x="457200" y="1941894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dirty="0">
                <a:latin typeface="+mj-lt"/>
              </a:rPr>
              <a:t>Cupcake Competition</a:t>
            </a: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lvl="1" indent="-342900">
              <a:spcBef>
                <a:spcPts val="0"/>
              </a:spcBef>
              <a:buFont typeface="Arial"/>
              <a:buChar char="•"/>
            </a:pPr>
            <a:r>
              <a:rPr lang="en-US" dirty="0">
                <a:latin typeface="+mj-lt"/>
              </a:rPr>
              <a:t>Provide picture of final cupcake</a:t>
            </a:r>
            <a:endParaRPr lang="en-US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dirty="0">
              <a:latin typeface="+mj-lt"/>
            </a:endParaRP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D58215-1283-4604-84E0-58FD6860412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50a</a:t>
            </a:r>
          </a:p>
        </p:txBody>
      </p:sp>
    </p:spTree>
  </p:cSld>
  <p:clrMapOvr>
    <a:masterClrMapping/>
  </p:clrMapOvr>
  <p:transition spd="slow">
    <p:cut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 txBox="1">
            <a:spLocks noGrp="1"/>
          </p:cNvSpPr>
          <p:nvPr>
            <p:ph type="title"/>
          </p:nvPr>
        </p:nvSpPr>
        <p:spPr>
          <a:xfrm>
            <a:off x="457200" y="390143"/>
            <a:ext cx="8229600" cy="1300871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7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Fall Leadership Conference</a:t>
            </a:r>
            <a:br>
              <a:rPr lang="en-US" sz="27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7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Competitions</a:t>
            </a:r>
            <a:br>
              <a:rPr lang="en-US" sz="44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3 points per event / max 15</a:t>
            </a:r>
            <a:r>
              <a:rPr lang="en-US" sz="1600" dirty="0">
                <a:solidFill>
                  <a:schemeClr val="bg1"/>
                </a:solidFill>
                <a:latin typeface="+mj-lt"/>
              </a:rPr>
              <a:t> points</a:t>
            </a:r>
            <a:br>
              <a:rPr lang="en-US" sz="1600" dirty="0">
                <a:solidFill>
                  <a:schemeClr val="bg1"/>
                </a:solidFill>
                <a:latin typeface="+mj-lt"/>
              </a:rPr>
            </a:br>
            <a:r>
              <a:rPr lang="en-US" sz="1600" dirty="0">
                <a:solidFill>
                  <a:schemeClr val="bg1"/>
                </a:solidFill>
              </a:rPr>
              <a:t>Evidence Slide 50b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80" name="Shape 280"/>
          <p:cNvSpPr txBox="1">
            <a:spLocks noGrp="1"/>
          </p:cNvSpPr>
          <p:nvPr>
            <p:ph type="body" idx="1"/>
          </p:nvPr>
        </p:nvSpPr>
        <p:spPr>
          <a:xfrm>
            <a:off x="457200" y="1941894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Lapel Pin Design</a:t>
            </a:r>
          </a:p>
          <a:p>
            <a:pPr lvl="1" indent="-342900">
              <a:spcBef>
                <a:spcPts val="640"/>
              </a:spcBef>
              <a:buFont typeface="Arial"/>
              <a:buChar char="•"/>
            </a:pPr>
            <a:r>
              <a:rPr lang="en-US" dirty="0">
                <a:latin typeface="+mj-lt"/>
              </a:rPr>
              <a:t>Provide email submission confirmation</a:t>
            </a:r>
            <a:endParaRPr lang="en-US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endParaRPr lang="en-US" dirty="0">
              <a:latin typeface="+mj-lt"/>
            </a:endParaRP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D58215-1283-4604-84E0-58FD6860412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50b</a:t>
            </a:r>
          </a:p>
        </p:txBody>
      </p:sp>
    </p:spTree>
    <p:extLst>
      <p:ext uri="{BB962C8B-B14F-4D97-AF65-F5344CB8AC3E}">
        <p14:creationId xmlns:p14="http://schemas.microsoft.com/office/powerpoint/2010/main" val="1376164973"/>
      </p:ext>
    </p:extLst>
  </p:cSld>
  <p:clrMapOvr>
    <a:masterClrMapping/>
  </p:clrMapOvr>
  <p:transition spd="slow">
    <p:cut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 txBox="1">
            <a:spLocks noGrp="1"/>
          </p:cNvSpPr>
          <p:nvPr>
            <p:ph type="title"/>
          </p:nvPr>
        </p:nvSpPr>
        <p:spPr>
          <a:xfrm>
            <a:off x="457200" y="390143"/>
            <a:ext cx="8229600" cy="1300871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7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Fall Leadership Conference</a:t>
            </a:r>
            <a:br>
              <a:rPr lang="en-US" sz="27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7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Competitions</a:t>
            </a:r>
            <a:br>
              <a:rPr lang="en-US" sz="44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3 points per event / max 15</a:t>
            </a:r>
            <a:r>
              <a:rPr lang="en-US" sz="1600" dirty="0">
                <a:solidFill>
                  <a:schemeClr val="bg1"/>
                </a:solidFill>
                <a:latin typeface="+mj-lt"/>
              </a:rPr>
              <a:t> points</a:t>
            </a:r>
            <a:br>
              <a:rPr lang="en-US" sz="1600" dirty="0">
                <a:solidFill>
                  <a:schemeClr val="bg1"/>
                </a:solidFill>
                <a:latin typeface="+mj-lt"/>
              </a:rPr>
            </a:br>
            <a:r>
              <a:rPr lang="en-US" sz="1600" dirty="0">
                <a:solidFill>
                  <a:schemeClr val="bg1"/>
                </a:solidFill>
              </a:rPr>
              <a:t>Evidence Slide 50c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80" name="Shape 280"/>
          <p:cNvSpPr txBox="1">
            <a:spLocks noGrp="1"/>
          </p:cNvSpPr>
          <p:nvPr>
            <p:ph type="body" idx="1"/>
          </p:nvPr>
        </p:nvSpPr>
        <p:spPr>
          <a:xfrm>
            <a:off x="457200" y="1941894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Membership Recruitment Display</a:t>
            </a:r>
          </a:p>
          <a:p>
            <a:pPr lvl="1" indent="-342900">
              <a:spcBef>
                <a:spcPts val="640"/>
              </a:spcBef>
              <a:buFont typeface="Arial"/>
              <a:buChar char="•"/>
            </a:pPr>
            <a:r>
              <a:rPr lang="en-US" dirty="0">
                <a:latin typeface="+mj-lt"/>
              </a:rPr>
              <a:t>Provide picture of display board at conference</a:t>
            </a:r>
            <a:endParaRPr lang="en-US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endParaRPr lang="en-US" dirty="0">
              <a:latin typeface="+mj-lt"/>
            </a:endParaRP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D58215-1283-4604-84E0-58FD6860412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50c</a:t>
            </a:r>
          </a:p>
        </p:txBody>
      </p:sp>
    </p:spTree>
    <p:extLst>
      <p:ext uri="{BB962C8B-B14F-4D97-AF65-F5344CB8AC3E}">
        <p14:creationId xmlns:p14="http://schemas.microsoft.com/office/powerpoint/2010/main" val="3718553719"/>
      </p:ext>
    </p:extLst>
  </p:cSld>
  <p:clrMapOvr>
    <a:masterClrMapping/>
  </p:clrMapOvr>
  <p:transition spd="slow">
    <p:cut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 txBox="1">
            <a:spLocks noGrp="1"/>
          </p:cNvSpPr>
          <p:nvPr>
            <p:ph type="title"/>
          </p:nvPr>
        </p:nvSpPr>
        <p:spPr>
          <a:xfrm>
            <a:off x="457200" y="390143"/>
            <a:ext cx="8229600" cy="1300871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7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Fall Leadership Conference</a:t>
            </a:r>
            <a:br>
              <a:rPr lang="en-US" sz="27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7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Competitions</a:t>
            </a:r>
            <a:br>
              <a:rPr lang="en-US" sz="44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3 points per event / max 15</a:t>
            </a:r>
            <a:r>
              <a:rPr lang="en-US" sz="1600" dirty="0">
                <a:solidFill>
                  <a:schemeClr val="bg1"/>
                </a:solidFill>
                <a:latin typeface="+mj-lt"/>
              </a:rPr>
              <a:t> points</a:t>
            </a:r>
            <a:br>
              <a:rPr lang="en-US" sz="1600" dirty="0">
                <a:solidFill>
                  <a:schemeClr val="bg1"/>
                </a:solidFill>
                <a:latin typeface="+mj-lt"/>
              </a:rPr>
            </a:br>
            <a:r>
              <a:rPr lang="en-US" sz="1600" dirty="0">
                <a:solidFill>
                  <a:schemeClr val="bg1"/>
                </a:solidFill>
              </a:rPr>
              <a:t>Evidence Slide 50d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80" name="Shape 280"/>
          <p:cNvSpPr txBox="1">
            <a:spLocks noGrp="1"/>
          </p:cNvSpPr>
          <p:nvPr>
            <p:ph type="body" idx="1"/>
          </p:nvPr>
        </p:nvSpPr>
        <p:spPr>
          <a:xfrm>
            <a:off x="457200" y="1941894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Knowledge Bowl</a:t>
            </a:r>
          </a:p>
          <a:p>
            <a:pPr lvl="1" indent="-342900">
              <a:spcBef>
                <a:spcPts val="640"/>
              </a:spcBef>
              <a:buFont typeface="Arial"/>
              <a:buChar char="•"/>
            </a:pPr>
            <a:r>
              <a:rPr lang="en-US" dirty="0">
                <a:latin typeface="+mj-lt"/>
              </a:rPr>
              <a:t>Provide picture of team at conference or email confirmation</a:t>
            </a:r>
            <a:endParaRPr lang="en-US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endParaRPr lang="en-US" dirty="0">
              <a:latin typeface="+mj-lt"/>
            </a:endParaRP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D58215-1283-4604-84E0-58FD6860412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50d</a:t>
            </a:r>
          </a:p>
        </p:txBody>
      </p:sp>
    </p:spTree>
    <p:extLst>
      <p:ext uri="{BB962C8B-B14F-4D97-AF65-F5344CB8AC3E}">
        <p14:creationId xmlns:p14="http://schemas.microsoft.com/office/powerpoint/2010/main" val="4085526254"/>
      </p:ext>
    </p:extLst>
  </p:cSld>
  <p:clrMapOvr>
    <a:masterClrMapping/>
  </p:clrMapOvr>
  <p:transition spd="slow">
    <p:cut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 txBox="1">
            <a:spLocks noGrp="1"/>
          </p:cNvSpPr>
          <p:nvPr>
            <p:ph type="title"/>
          </p:nvPr>
        </p:nvSpPr>
        <p:spPr>
          <a:xfrm>
            <a:off x="457200" y="390143"/>
            <a:ext cx="8229600" cy="1300871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7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Fall Leadership Conference</a:t>
            </a:r>
            <a:br>
              <a:rPr lang="en-US" sz="27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7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State Competitions</a:t>
            </a:r>
            <a:br>
              <a:rPr lang="en-US" sz="44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3 points per event / max 15</a:t>
            </a:r>
            <a:r>
              <a:rPr lang="en-US" sz="1600" dirty="0">
                <a:solidFill>
                  <a:schemeClr val="bg1"/>
                </a:solidFill>
                <a:latin typeface="+mj-lt"/>
              </a:rPr>
              <a:t> points</a:t>
            </a:r>
            <a:br>
              <a:rPr lang="en-US" sz="1600" dirty="0">
                <a:solidFill>
                  <a:schemeClr val="bg1"/>
                </a:solidFill>
                <a:latin typeface="+mj-lt"/>
              </a:rPr>
            </a:br>
            <a:r>
              <a:rPr lang="en-US" sz="1600" dirty="0">
                <a:solidFill>
                  <a:schemeClr val="bg1"/>
                </a:solidFill>
              </a:rPr>
              <a:t>Evidence Slide 50e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80" name="Shape 280"/>
          <p:cNvSpPr txBox="1">
            <a:spLocks noGrp="1"/>
          </p:cNvSpPr>
          <p:nvPr>
            <p:ph type="body" idx="1"/>
          </p:nvPr>
        </p:nvSpPr>
        <p:spPr>
          <a:xfrm>
            <a:off x="457200" y="1941894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Any State FLC Competitions</a:t>
            </a:r>
          </a:p>
          <a:p>
            <a:pPr lvl="1" indent="-342900">
              <a:spcBef>
                <a:spcPts val="640"/>
              </a:spcBef>
              <a:buFont typeface="Arial"/>
              <a:buChar char="•"/>
            </a:pPr>
            <a:r>
              <a:rPr lang="en-US" dirty="0">
                <a:latin typeface="+mj-lt"/>
              </a:rPr>
              <a:t>Provide picture or email confirmation</a:t>
            </a:r>
            <a:endParaRPr lang="en-US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endParaRPr lang="en-US" dirty="0">
              <a:latin typeface="+mj-lt"/>
            </a:endParaRP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D58215-1283-4604-84E0-58FD6860412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50e</a:t>
            </a:r>
          </a:p>
        </p:txBody>
      </p:sp>
    </p:spTree>
    <p:extLst>
      <p:ext uri="{BB962C8B-B14F-4D97-AF65-F5344CB8AC3E}">
        <p14:creationId xmlns:p14="http://schemas.microsoft.com/office/powerpoint/2010/main" val="3069575262"/>
      </p:ext>
    </p:extLst>
  </p:cSld>
  <p:clrMapOvr>
    <a:masterClrMapping/>
  </p:clrMapOvr>
  <p:transition spd="slow">
    <p:cut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 txBox="1">
            <a:spLocks noGrp="1"/>
          </p:cNvSpPr>
          <p:nvPr>
            <p:ph type="title"/>
          </p:nvPr>
        </p:nvSpPr>
        <p:spPr>
          <a:xfrm>
            <a:off x="457200" y="182880"/>
            <a:ext cx="8229600" cy="128266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3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Fall Leadership Conference</a:t>
            </a:r>
            <a:br>
              <a:rPr lang="en-US" sz="243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3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Statesman Testing</a:t>
            </a:r>
            <a:br>
              <a:rPr lang="en-US" sz="3959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1 point per </a:t>
            </a:r>
            <a:r>
              <a:rPr lang="en-US" sz="1600" dirty="0">
                <a:solidFill>
                  <a:schemeClr val="bg1"/>
                </a:solidFill>
                <a:latin typeface="+mj-lt"/>
              </a:rPr>
              <a:t>member</a:t>
            </a:r>
            <a: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/ 10 max points</a:t>
            </a:r>
            <a:b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bg1"/>
                </a:solidFill>
              </a:rPr>
              <a:t>Evidence Slide 51</a:t>
            </a:r>
            <a:endParaRPr lang="en-US" sz="1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86" name="Shape 28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Registration Invoice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1F0FE7-14A1-459A-AF9E-2000897B910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51</a:t>
            </a:r>
          </a:p>
        </p:txBody>
      </p:sp>
    </p:spTree>
  </p:cSld>
  <p:clrMapOvr>
    <a:masterClrMapping/>
  </p:clrMapOvr>
  <p:transition spd="slow">
    <p:cut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97796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bg1"/>
                </a:solidFill>
                <a:latin typeface="+mj-lt"/>
                <a:sym typeface="Calibri"/>
              </a:rPr>
              <a:t>Fall Leadership Conference - Service Project</a:t>
            </a:r>
            <a:br>
              <a:rPr lang="en-US" sz="20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2 points</a:t>
            </a:r>
            <a:br>
              <a:rPr lang="en-US" sz="18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dirty="0">
                <a:solidFill>
                  <a:schemeClr val="bg1"/>
                </a:solidFill>
              </a:rPr>
              <a:t>Evidence Slide 52</a:t>
            </a:r>
            <a:endParaRPr lang="en-US" sz="2000" b="0" i="0" u="none" strike="noStrike" cap="none" dirty="0">
              <a:solidFill>
                <a:schemeClr val="bg1"/>
              </a:solidFill>
              <a:latin typeface="+mj-lt"/>
              <a:sym typeface="Calibri"/>
            </a:endParaRPr>
          </a:p>
        </p:txBody>
      </p:sp>
      <p:sp>
        <p:nvSpPr>
          <p:cNvPr id="298" name="Shape 298"/>
          <p:cNvSpPr txBox="1">
            <a:spLocks noGrp="1"/>
          </p:cNvSpPr>
          <p:nvPr>
            <p:ph type="body" idx="1"/>
          </p:nvPr>
        </p:nvSpPr>
        <p:spPr>
          <a:xfrm>
            <a:off x="457200" y="1453020"/>
            <a:ext cx="8229600" cy="49059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Pictures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dirty="0">
                <a:latin typeface="+mj-lt"/>
              </a:rPr>
              <a:t>Description of participation</a:t>
            </a: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3090F8-9E69-4D0F-B71C-271D62DC6A2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52</a:t>
            </a:r>
          </a:p>
        </p:txBody>
      </p:sp>
    </p:spTree>
    <p:extLst>
      <p:ext uri="{BB962C8B-B14F-4D97-AF65-F5344CB8AC3E}">
        <p14:creationId xmlns:p14="http://schemas.microsoft.com/office/powerpoint/2010/main" val="524333523"/>
      </p:ext>
    </p:extLst>
  </p:cSld>
  <p:clrMapOvr>
    <a:masterClrMapping/>
  </p:clrMapOvr>
  <p:transition spd="slow">
    <p:cut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 txBox="1">
            <a:spLocks noGrp="1"/>
          </p:cNvSpPr>
          <p:nvPr>
            <p:ph type="title"/>
          </p:nvPr>
        </p:nvSpPr>
        <p:spPr>
          <a:xfrm>
            <a:off x="457200" y="274635"/>
            <a:ext cx="8229600" cy="139804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bg1"/>
                </a:solidFill>
                <a:latin typeface="+mj-lt"/>
                <a:sym typeface="Calibri"/>
              </a:rPr>
              <a:t>Fall Leadership Conference</a:t>
            </a:r>
            <a:br>
              <a:rPr lang="en-US" sz="2400" b="1" i="0" u="none" strike="noStrike" cap="none" dirty="0">
                <a:solidFill>
                  <a:schemeClr val="bg1"/>
                </a:solidFill>
                <a:latin typeface="+mj-lt"/>
                <a:sym typeface="Calibri"/>
              </a:rPr>
            </a:br>
            <a:r>
              <a:rPr lang="en-US" sz="2400" b="1" dirty="0">
                <a:solidFill>
                  <a:schemeClr val="bg1"/>
                </a:solidFill>
                <a:latin typeface="+mj-lt"/>
              </a:rPr>
              <a:t>National Anthem Performer Application</a:t>
            </a:r>
            <a:br>
              <a:rPr lang="en-US" sz="20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1 point</a:t>
            </a:r>
            <a:br>
              <a:rPr lang="en-US" sz="18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dirty="0">
                <a:solidFill>
                  <a:schemeClr val="bg1"/>
                </a:solidFill>
              </a:rPr>
              <a:t>Evidence Slide 53</a:t>
            </a:r>
            <a:endParaRPr lang="en-US" sz="2000" b="0" i="0" u="none" strike="noStrike" cap="none" dirty="0">
              <a:solidFill>
                <a:schemeClr val="bg1"/>
              </a:solidFill>
              <a:latin typeface="+mj-lt"/>
              <a:sym typeface="Calibri"/>
            </a:endParaRPr>
          </a:p>
        </p:txBody>
      </p:sp>
      <p:sp>
        <p:nvSpPr>
          <p:cNvPr id="298" name="Shape 298"/>
          <p:cNvSpPr txBox="1">
            <a:spLocks noGrp="1"/>
          </p:cNvSpPr>
          <p:nvPr>
            <p:ph type="body" idx="1"/>
          </p:nvPr>
        </p:nvSpPr>
        <p:spPr>
          <a:xfrm>
            <a:off x="457200" y="1750740"/>
            <a:ext cx="8229600" cy="460820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Email confirmation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3090F8-9E69-4D0F-B71C-271D62DC6A2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53</a:t>
            </a:r>
          </a:p>
        </p:txBody>
      </p:sp>
    </p:spTree>
    <p:extLst>
      <p:ext uri="{BB962C8B-B14F-4D97-AF65-F5344CB8AC3E}">
        <p14:creationId xmlns:p14="http://schemas.microsoft.com/office/powerpoint/2010/main" val="1416649824"/>
      </p:ext>
    </p:extLst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38880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Region STAR Events</a:t>
            </a:r>
            <a:b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Had members compete in STAR Events</a:t>
            </a:r>
            <a:br>
              <a:rPr lang="en-US" sz="27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i="0" u="none" strike="noStrike" cap="none" dirty="0">
                <a:solidFill>
                  <a:schemeClr val="bg1"/>
                </a:solidFill>
                <a:latin typeface="+mj-lt"/>
                <a:sym typeface="Calibri"/>
              </a:rPr>
              <a:t>5</a:t>
            </a:r>
            <a:r>
              <a:rPr lang="en-US" sz="1800" b="0" i="0" u="none" strike="noStrike" cap="none" dirty="0">
                <a:solidFill>
                  <a:schemeClr val="bg1"/>
                </a:solidFill>
                <a:latin typeface="+mj-lt"/>
                <a:sym typeface="Calibri"/>
              </a:rPr>
              <a:t> points per event / max 50 points</a:t>
            </a:r>
            <a:br>
              <a:rPr lang="en-US" sz="1800" b="0" i="0" u="none" strike="noStrike" cap="none" dirty="0">
                <a:solidFill>
                  <a:schemeClr val="bg1"/>
                </a:solidFill>
                <a:latin typeface="+mj-lt"/>
                <a:sym typeface="Calibri"/>
              </a:rPr>
            </a:br>
            <a:r>
              <a:rPr lang="en-US" sz="1600" dirty="0">
                <a:solidFill>
                  <a:schemeClr val="bg1"/>
                </a:solidFill>
                <a:latin typeface="+mj-lt"/>
              </a:rPr>
              <a:t>Evidence Slide 4</a:t>
            </a:r>
            <a:endParaRPr lang="en-US" sz="1800" b="0" i="0" u="none" strike="noStrike" cap="none" dirty="0">
              <a:solidFill>
                <a:schemeClr val="bg1"/>
              </a:solidFill>
              <a:latin typeface="+mj-lt"/>
              <a:sym typeface="Calibri"/>
            </a:endParaRPr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457200" y="1746913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Registration invoice including competitors name and event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dirty="0">
                <a:latin typeface="+mj-lt"/>
              </a:rPr>
              <a:t>Can include Region Culinary Arts STAR Events</a:t>
            </a: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4B9AACA-11EC-43FA-9508-E411DD2F3D4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4</a:t>
            </a:r>
          </a:p>
        </p:txBody>
      </p:sp>
    </p:spTree>
    <p:extLst>
      <p:ext uri="{BB962C8B-B14F-4D97-AF65-F5344CB8AC3E}">
        <p14:creationId xmlns:p14="http://schemas.microsoft.com/office/powerpoint/2010/main" val="3669798538"/>
      </p:ext>
    </p:extLst>
  </p:cSld>
  <p:clrMapOvr>
    <a:masterClrMapping/>
  </p:clrMapOvr>
  <p:transition spd="slow">
    <p:cut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hape 33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7879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27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National Fal</a:t>
            </a:r>
            <a:r>
              <a:rPr lang="en-US" sz="2700" b="1" dirty="0">
                <a:solidFill>
                  <a:schemeClr val="bg1"/>
                </a:solidFill>
                <a:latin typeface="+mj-lt"/>
              </a:rPr>
              <a:t>l Conference</a:t>
            </a:r>
            <a:br>
              <a:rPr lang="en-US" sz="27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7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Attendance</a:t>
            </a:r>
            <a:r>
              <a:rPr lang="en-US" sz="2700" b="1" dirty="0">
                <a:solidFill>
                  <a:schemeClr val="bg1"/>
                </a:solidFill>
                <a:latin typeface="+mj-lt"/>
              </a:rPr>
              <a:t> with minimum 2 students</a:t>
            </a:r>
            <a:br>
              <a:rPr lang="en-US" sz="44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10 points</a:t>
            </a:r>
            <a:b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>
                <a:solidFill>
                  <a:schemeClr val="bg1"/>
                </a:solidFill>
                <a:latin typeface="+mj-lt"/>
              </a:rPr>
              <a:t>Evidence Slide 54</a:t>
            </a:r>
            <a:endParaRPr lang="en-US" sz="2000" b="0" i="0" u="none" strike="noStrike" cap="none" dirty="0">
              <a:solidFill>
                <a:schemeClr val="bg1"/>
              </a:solidFill>
              <a:latin typeface="+mj-lt"/>
              <a:sym typeface="Calibri"/>
            </a:endParaRPr>
          </a:p>
        </p:txBody>
      </p:sp>
      <p:sp>
        <p:nvSpPr>
          <p:cNvPr id="335" name="Shape 335"/>
          <p:cNvSpPr txBox="1">
            <a:spLocks noGrp="1"/>
          </p:cNvSpPr>
          <p:nvPr>
            <p:ph type="body" idx="1"/>
          </p:nvPr>
        </p:nvSpPr>
        <p:spPr>
          <a:xfrm>
            <a:off x="457200" y="1929468"/>
            <a:ext cx="8229600" cy="419669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Registration Invoice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7D66A6-40DE-4266-B1B8-D876D7FD7AF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54</a:t>
            </a:r>
          </a:p>
        </p:txBody>
      </p:sp>
    </p:spTree>
  </p:cSld>
  <p:clrMapOvr>
    <a:masterClrMapping/>
  </p:clrMapOvr>
  <p:transition spd="slow">
    <p:cut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>
            <a:spLocks noGrp="1"/>
          </p:cNvSpPr>
          <p:nvPr>
            <p:ph type="title"/>
          </p:nvPr>
        </p:nvSpPr>
        <p:spPr>
          <a:xfrm>
            <a:off x="457200" y="192028"/>
            <a:ext cx="8229600" cy="136119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243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National Fall Conference</a:t>
            </a:r>
            <a:br>
              <a:rPr lang="en-US" sz="243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3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Assumed Judging/Evaluator Responsibility</a:t>
            </a:r>
            <a:br>
              <a:rPr lang="en-US" sz="243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2 points per responsibility / max 6 points</a:t>
            </a:r>
            <a:b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400" dirty="0">
                <a:solidFill>
                  <a:schemeClr val="bg1"/>
                </a:solidFill>
                <a:latin typeface="+mj-lt"/>
              </a:rPr>
              <a:t>Evidence Slide 55</a:t>
            </a:r>
            <a:endParaRPr lang="en-US" sz="1800" b="0" i="0" u="none" strike="noStrike" cap="none" dirty="0">
              <a:solidFill>
                <a:schemeClr val="bg1"/>
              </a:solidFill>
              <a:latin typeface="+mj-lt"/>
              <a:sym typeface="Calibri"/>
            </a:endParaRPr>
          </a:p>
        </p:txBody>
      </p:sp>
      <p:sp>
        <p:nvSpPr>
          <p:cNvPr id="341" name="Shape 341"/>
          <p:cNvSpPr txBox="1">
            <a:spLocks noGrp="1"/>
          </p:cNvSpPr>
          <p:nvPr>
            <p:ph type="body" idx="1"/>
          </p:nvPr>
        </p:nvSpPr>
        <p:spPr>
          <a:xfrm>
            <a:off x="457200" y="1691738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Registration Invoice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or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 Email</a:t>
            </a: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r>
              <a:rPr lang="en-US" dirty="0">
                <a:latin typeface="+mj-lt"/>
              </a:rPr>
              <a:t>or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Picture performing task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80036E-AB01-43B8-990C-239EA7E368A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55</a:t>
            </a:r>
          </a:p>
        </p:txBody>
      </p:sp>
    </p:spTree>
  </p:cSld>
  <p:clrMapOvr>
    <a:masterClrMapping/>
  </p:clrMapOvr>
  <p:transition spd="slow">
    <p:cut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 txBox="1">
            <a:spLocks noGrp="1"/>
          </p:cNvSpPr>
          <p:nvPr>
            <p:ph type="title"/>
          </p:nvPr>
        </p:nvSpPr>
        <p:spPr>
          <a:xfrm>
            <a:off x="457200" y="177374"/>
            <a:ext cx="8229600" cy="1446703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27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National Fall Conference</a:t>
            </a:r>
            <a:br>
              <a:rPr lang="en-US" sz="27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7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Competitions</a:t>
            </a:r>
            <a:br>
              <a:rPr lang="en-US" sz="20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5 points per event / 20 points max</a:t>
            </a:r>
            <a:br>
              <a:rPr lang="en-US" sz="16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400" dirty="0">
                <a:solidFill>
                  <a:schemeClr val="bg1"/>
                </a:solidFill>
                <a:latin typeface="+mj-lt"/>
              </a:rPr>
              <a:t>Evidence Slide 56</a:t>
            </a:r>
            <a:endParaRPr lang="en-US" sz="2000" b="0" i="0" u="none" strike="noStrike" cap="none" dirty="0">
              <a:solidFill>
                <a:schemeClr val="bg1"/>
              </a:solidFill>
              <a:latin typeface="+mj-lt"/>
              <a:sym typeface="Calibri"/>
            </a:endParaRPr>
          </a:p>
        </p:txBody>
      </p:sp>
      <p:sp>
        <p:nvSpPr>
          <p:cNvPr id="347" name="Shape 347"/>
          <p:cNvSpPr txBox="1">
            <a:spLocks noGrp="1"/>
          </p:cNvSpPr>
          <p:nvPr>
            <p:ph type="body" idx="1"/>
          </p:nvPr>
        </p:nvSpPr>
        <p:spPr>
          <a:xfrm>
            <a:off x="457200" y="1853852"/>
            <a:ext cx="8229600" cy="476288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Registration Invoice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628F45-B7D8-4410-96D4-6DB39F28830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56</a:t>
            </a:r>
          </a:p>
        </p:txBody>
      </p:sp>
    </p:spTree>
  </p:cSld>
  <p:clrMapOvr>
    <a:masterClrMapping/>
  </p:clrMapOvr>
  <p:transition spd="slow">
    <p:cut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742" y="2680212"/>
            <a:ext cx="8229600" cy="1143000"/>
          </a:xfrm>
          <a:noFill/>
        </p:spPr>
        <p:txBody>
          <a:bodyPr/>
          <a:lstStyle/>
          <a:p>
            <a:r>
              <a:rPr lang="en-US" sz="11500" b="1" dirty="0">
                <a:solidFill>
                  <a:schemeClr val="bg1"/>
                </a:solidFill>
                <a:latin typeface="+mj-lt"/>
              </a:rPr>
              <a:t>December</a:t>
            </a:r>
            <a:br>
              <a:rPr lang="en-US" sz="11500" b="1" dirty="0">
                <a:solidFill>
                  <a:schemeClr val="bg1"/>
                </a:solidFill>
                <a:latin typeface="+mj-lt"/>
              </a:rPr>
            </a:br>
            <a:r>
              <a:rPr lang="en-US" sz="11500" b="1" dirty="0">
                <a:solidFill>
                  <a:schemeClr val="bg1"/>
                </a:solidFill>
                <a:latin typeface="+mj-lt"/>
              </a:rPr>
              <a:t>2023</a:t>
            </a:r>
            <a:endParaRPr lang="en-US" sz="138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8531001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Japanese Exchange Application</a:t>
            </a:r>
            <a:br>
              <a:rPr lang="en-US" sz="18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5 points</a:t>
            </a:r>
            <a:br>
              <a:rPr lang="en-US" sz="18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dirty="0">
                <a:solidFill>
                  <a:schemeClr val="bg1"/>
                </a:solidFill>
              </a:rPr>
              <a:t>Evidence Slide 57</a:t>
            </a:r>
            <a:endParaRPr lang="en-US" sz="1800" b="0" i="0" u="none" strike="noStrike" cap="none" dirty="0">
              <a:solidFill>
                <a:schemeClr val="bg1"/>
              </a:solidFill>
              <a:latin typeface="+mj-lt"/>
              <a:sym typeface="Calibri"/>
            </a:endParaRPr>
          </a:p>
        </p:txBody>
      </p:sp>
      <p:sp>
        <p:nvSpPr>
          <p:cNvPr id="353" name="Shape 35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Email confirmation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A5BAF6-000F-4DF3-A98E-360420585EF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57</a:t>
            </a:r>
          </a:p>
        </p:txBody>
      </p:sp>
    </p:spTree>
    <p:extLst>
      <p:ext uri="{BB962C8B-B14F-4D97-AF65-F5344CB8AC3E}">
        <p14:creationId xmlns:p14="http://schemas.microsoft.com/office/powerpoint/2010/main" val="2579700439"/>
      </p:ext>
    </p:extLst>
  </p:cSld>
  <p:clrMapOvr>
    <a:masterClrMapping/>
  </p:clrMapOvr>
  <p:transition spd="slow">
    <p:cut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325563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Middle School Culinary Boot Camp Attendance</a:t>
            </a:r>
            <a:br>
              <a:rPr lang="en-US" sz="18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1-3 members = 5 pts</a:t>
            </a:r>
            <a:br>
              <a:rPr lang="en-US" sz="18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4-5 members = 10 pts</a:t>
            </a:r>
            <a:br>
              <a:rPr lang="en-US" sz="18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dirty="0">
                <a:solidFill>
                  <a:schemeClr val="bg1"/>
                </a:solidFill>
              </a:rPr>
              <a:t>Evidence Slide 58</a:t>
            </a:r>
            <a:endParaRPr lang="en-US" sz="1800" b="0" i="0" u="none" strike="noStrike" cap="none" dirty="0">
              <a:solidFill>
                <a:schemeClr val="bg1"/>
              </a:solidFill>
              <a:latin typeface="+mj-lt"/>
              <a:sym typeface="Calibri"/>
            </a:endParaRPr>
          </a:p>
        </p:txBody>
      </p:sp>
      <p:sp>
        <p:nvSpPr>
          <p:cNvPr id="353" name="Shape 353"/>
          <p:cNvSpPr txBox="1">
            <a:spLocks noGrp="1"/>
          </p:cNvSpPr>
          <p:nvPr>
            <p:ph type="body" idx="1"/>
          </p:nvPr>
        </p:nvSpPr>
        <p:spPr>
          <a:xfrm>
            <a:off x="457200" y="168637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Email confirmation</a:t>
            </a: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endParaRPr lang="en-US" dirty="0">
              <a:latin typeface="+mj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A5BAF6-000F-4DF3-A98E-360420585EF4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3124200" y="6400801"/>
            <a:ext cx="2895600" cy="365125"/>
          </a:xfrm>
        </p:spPr>
        <p:txBody>
          <a:bodyPr/>
          <a:lstStyle/>
          <a:p>
            <a:r>
              <a:rPr lang="en-US" dirty="0"/>
              <a:t>Evidence Slide 58</a:t>
            </a:r>
          </a:p>
        </p:txBody>
      </p:sp>
    </p:spTree>
    <p:extLst>
      <p:ext uri="{BB962C8B-B14F-4D97-AF65-F5344CB8AC3E}">
        <p14:creationId xmlns:p14="http://schemas.microsoft.com/office/powerpoint/2010/main" val="1041788601"/>
      </p:ext>
    </p:extLst>
  </p:cSld>
  <p:clrMapOvr>
    <a:masterClrMapping/>
  </p:clrMapOvr>
  <p:transition spd="slow">
    <p:cut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742" y="2680212"/>
            <a:ext cx="8229600" cy="1143000"/>
          </a:xfrm>
          <a:noFill/>
        </p:spPr>
        <p:txBody>
          <a:bodyPr/>
          <a:lstStyle/>
          <a:p>
            <a:r>
              <a:rPr lang="en-US" sz="13800" b="1" dirty="0">
                <a:solidFill>
                  <a:schemeClr val="bg1"/>
                </a:solidFill>
                <a:latin typeface="+mj-lt"/>
              </a:rPr>
              <a:t>January</a:t>
            </a:r>
            <a:br>
              <a:rPr lang="en-US" sz="13800" b="1" dirty="0">
                <a:solidFill>
                  <a:schemeClr val="bg1"/>
                </a:solidFill>
                <a:latin typeface="+mj-lt"/>
              </a:rPr>
            </a:br>
            <a:r>
              <a:rPr lang="en-US" sz="13800" b="1" dirty="0">
                <a:solidFill>
                  <a:schemeClr val="bg1"/>
                </a:solidFill>
                <a:latin typeface="+mj-lt"/>
              </a:rPr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303784726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Shape 364"/>
          <p:cNvSpPr txBox="1">
            <a:spLocks noGrp="1"/>
          </p:cNvSpPr>
          <p:nvPr>
            <p:ph type="title"/>
          </p:nvPr>
        </p:nvSpPr>
        <p:spPr>
          <a:xfrm>
            <a:off x="457200" y="160336"/>
            <a:ext cx="8229600" cy="13205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Submitted Theme Basket for </a:t>
            </a:r>
            <a:b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GATFACS Winter Conference Silent Auction </a:t>
            </a:r>
            <a:br>
              <a:rPr lang="en-US" sz="18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5 points per basket / max 10 points</a:t>
            </a:r>
            <a:br>
              <a:rPr lang="en-US" sz="18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dirty="0">
                <a:solidFill>
                  <a:schemeClr val="bg1"/>
                </a:solidFill>
              </a:rPr>
              <a:t>Evidence Slide 59</a:t>
            </a:r>
            <a:endParaRPr lang="en-US" sz="1800" b="0" i="0" u="none" strike="noStrike" cap="none" dirty="0">
              <a:solidFill>
                <a:schemeClr val="bg1"/>
              </a:solidFill>
              <a:latin typeface="+mj-lt"/>
              <a:sym typeface="Calibri"/>
            </a:endParaRPr>
          </a:p>
        </p:txBody>
      </p:sp>
      <p:sp>
        <p:nvSpPr>
          <p:cNvPr id="365" name="Shape 365"/>
          <p:cNvSpPr txBox="1">
            <a:spLocks noGrp="1"/>
          </p:cNvSpPr>
          <p:nvPr>
            <p:ph type="body" idx="1"/>
          </p:nvPr>
        </p:nvSpPr>
        <p:spPr>
          <a:xfrm>
            <a:off x="457200" y="1603332"/>
            <a:ext cx="8229600" cy="47608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Picture at conference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or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Registration form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0FA5A0-4944-44B1-9290-647F8186F58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59</a:t>
            </a:r>
          </a:p>
        </p:txBody>
      </p:sp>
    </p:spTree>
  </p:cSld>
  <p:clrMapOvr>
    <a:masterClrMapping/>
  </p:clrMapOvr>
  <p:transition spd="slow">
    <p:cut/>
  </p:transition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Shape 37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State Officer Application  </a:t>
            </a:r>
            <a:br>
              <a:rPr lang="en-US" sz="44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dirty="0">
                <a:solidFill>
                  <a:schemeClr val="bg1"/>
                </a:solidFill>
                <a:latin typeface="+mj-lt"/>
              </a:rPr>
              <a:t>5</a:t>
            </a:r>
            <a:r>
              <a:rPr lang="en-US" sz="18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 points</a:t>
            </a:r>
            <a:br>
              <a:rPr lang="en-US" sz="18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dirty="0">
                <a:solidFill>
                  <a:schemeClr val="bg1"/>
                </a:solidFill>
              </a:rPr>
              <a:t>Evidence Slide 60</a:t>
            </a:r>
            <a:endParaRPr lang="en-US" sz="1800" b="0" i="0" u="none" strike="noStrike" cap="none" dirty="0">
              <a:solidFill>
                <a:schemeClr val="bg1"/>
              </a:solidFill>
              <a:latin typeface="+mj-lt"/>
              <a:sym typeface="Calibri"/>
            </a:endParaRPr>
          </a:p>
        </p:txBody>
      </p:sp>
      <p:sp>
        <p:nvSpPr>
          <p:cNvPr id="371" name="Shape 37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Email confirmation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endParaRPr lang="en-US" dirty="0">
              <a:latin typeface="+mj-lt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2865B7-0680-460C-A9FD-E8772E5AC2E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60</a:t>
            </a:r>
          </a:p>
        </p:txBody>
      </p:sp>
    </p:spTree>
  </p:cSld>
  <p:clrMapOvr>
    <a:masterClrMapping/>
  </p:clrMapOvr>
  <p:transition spd="slow">
    <p:cut/>
  </p:transition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Shape 37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National Officer Candidate Application  </a:t>
            </a:r>
            <a:br>
              <a:rPr lang="en-US" sz="44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dirty="0">
                <a:solidFill>
                  <a:schemeClr val="bg1"/>
                </a:solidFill>
                <a:latin typeface="+mj-lt"/>
              </a:rPr>
              <a:t>5</a:t>
            </a:r>
            <a:r>
              <a:rPr lang="en-US" sz="18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 points</a:t>
            </a:r>
            <a:br>
              <a:rPr lang="en-US" sz="18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dirty="0">
                <a:solidFill>
                  <a:schemeClr val="bg1"/>
                </a:solidFill>
              </a:rPr>
              <a:t>Evidence Slide 61</a:t>
            </a:r>
            <a:endParaRPr lang="en-US" sz="1800" b="0" i="0" u="none" strike="noStrike" cap="none" dirty="0">
              <a:solidFill>
                <a:schemeClr val="bg1"/>
              </a:solidFill>
              <a:latin typeface="+mj-lt"/>
              <a:sym typeface="Calibri"/>
            </a:endParaRPr>
          </a:p>
        </p:txBody>
      </p:sp>
      <p:sp>
        <p:nvSpPr>
          <p:cNvPr id="371" name="Shape 37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Email confirmation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endParaRPr lang="en-US" dirty="0">
              <a:latin typeface="+mj-lt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9A951B-017D-4CB9-995B-D1BA9F6FC35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61</a:t>
            </a:r>
          </a:p>
        </p:txBody>
      </p:sp>
    </p:spTree>
    <p:extLst>
      <p:ext uri="{BB962C8B-B14F-4D97-AF65-F5344CB8AC3E}">
        <p14:creationId xmlns:p14="http://schemas.microsoft.com/office/powerpoint/2010/main" val="4021841527"/>
      </p:ext>
    </p:extLst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0030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24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Member applied for state or national scholarship</a:t>
            </a:r>
            <a:br>
              <a:rPr lang="en-US" sz="2700" b="1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i="0" u="none" strike="noStrike" cap="none" dirty="0">
                <a:solidFill>
                  <a:schemeClr val="bg1"/>
                </a:solidFill>
                <a:latin typeface="+mj-lt"/>
                <a:sym typeface="Calibri"/>
              </a:rPr>
              <a:t>1</a:t>
            </a:r>
            <a:r>
              <a:rPr lang="en-US" sz="1800" b="0" i="0" u="none" strike="noStrike" cap="none" dirty="0">
                <a:solidFill>
                  <a:schemeClr val="bg1"/>
                </a:solidFill>
                <a:latin typeface="+mj-lt"/>
                <a:sym typeface="Calibri"/>
              </a:rPr>
              <a:t> points per application / max 5 points</a:t>
            </a:r>
            <a:br>
              <a:rPr lang="en-US" sz="1800" b="0" i="0" u="none" strike="noStrike" cap="none" dirty="0">
                <a:solidFill>
                  <a:schemeClr val="bg1"/>
                </a:solidFill>
                <a:latin typeface="+mj-lt"/>
                <a:sym typeface="Calibri"/>
              </a:rPr>
            </a:br>
            <a:r>
              <a:rPr lang="en-US" sz="1600" dirty="0">
                <a:solidFill>
                  <a:schemeClr val="bg1"/>
                </a:solidFill>
                <a:latin typeface="+mj-lt"/>
              </a:rPr>
              <a:t>Evidence Slide 5</a:t>
            </a:r>
            <a:endParaRPr lang="en-US" sz="1800" b="0" i="0" u="none" strike="noStrike" cap="none" dirty="0">
              <a:solidFill>
                <a:schemeClr val="bg1"/>
              </a:solidFill>
              <a:latin typeface="+mj-lt"/>
              <a:sym typeface="Calibri"/>
            </a:endParaRPr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457200" y="1565753"/>
            <a:ext cx="8229600" cy="470712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Provide email confirmation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4B9AACA-11EC-43FA-9508-E411DD2F3D4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5</a:t>
            </a:r>
          </a:p>
        </p:txBody>
      </p:sp>
    </p:spTree>
    <p:extLst>
      <p:ext uri="{BB962C8B-B14F-4D97-AF65-F5344CB8AC3E}">
        <p14:creationId xmlns:p14="http://schemas.microsoft.com/office/powerpoint/2010/main" val="1622657086"/>
      </p:ext>
    </p:extLst>
  </p:cSld>
  <p:clrMapOvr>
    <a:masterClrMapping/>
  </p:clrMapOvr>
  <p:transition spd="slow">
    <p:cut/>
  </p:transition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742" y="2680212"/>
            <a:ext cx="8229600" cy="1143000"/>
          </a:xfrm>
          <a:noFill/>
        </p:spPr>
        <p:txBody>
          <a:bodyPr/>
          <a:lstStyle/>
          <a:p>
            <a:pPr>
              <a:lnSpc>
                <a:spcPct val="94000"/>
              </a:lnSpc>
            </a:pPr>
            <a:r>
              <a:rPr lang="en-US" sz="9600" b="1" dirty="0">
                <a:solidFill>
                  <a:schemeClr val="tx1"/>
                </a:solidFill>
                <a:latin typeface="+mj-lt"/>
              </a:rPr>
              <a:t>Year-long Chapter Activities</a:t>
            </a:r>
          </a:p>
        </p:txBody>
      </p:sp>
    </p:spTree>
    <p:extLst>
      <p:ext uri="{BB962C8B-B14F-4D97-AF65-F5344CB8AC3E}">
        <p14:creationId xmlns:p14="http://schemas.microsoft.com/office/powerpoint/2010/main" val="211220586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7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Chapter Meetings held monthly</a:t>
            </a:r>
            <a:br>
              <a:rPr lang="en-US" sz="44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2 points per meeting / max of 10 points</a:t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dirty="0"/>
              <a:t>Evidence Slide 62a</a:t>
            </a:r>
            <a:endParaRPr lang="en-US" sz="18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95" name="Shape 39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Submit pictures of meetings and officers in attendance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endParaRPr lang="en-US" dirty="0">
              <a:latin typeface="+mj-lt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Can include: </a:t>
            </a:r>
          </a:p>
          <a:p>
            <a:pPr lvl="1" indent="-342900">
              <a:spcBef>
                <a:spcPts val="0"/>
              </a:spcBef>
              <a:buFont typeface="Arial"/>
              <a:buChar char="•"/>
            </a:pPr>
            <a:r>
              <a:rPr lang="en-US" dirty="0">
                <a:latin typeface="+mj-lt"/>
              </a:rPr>
              <a:t>Presentation/PowerPoint</a:t>
            </a:r>
          </a:p>
          <a:p>
            <a:pPr lvl="1" indent="-342900">
              <a:spcBef>
                <a:spcPts val="0"/>
              </a:spcBef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Sign-in Sheets</a:t>
            </a:r>
            <a:endParaRPr lang="en-US" dirty="0">
              <a:latin typeface="+mj-lt"/>
            </a:endParaRPr>
          </a:p>
          <a:p>
            <a:pPr marL="400050" lvl="1" indent="0">
              <a:spcBef>
                <a:spcPts val="0"/>
              </a:spcBef>
              <a:buNone/>
            </a:pPr>
            <a:endParaRPr lang="en-US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2FD7AB-20E6-49A9-A74E-88E07DFA83C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62a</a:t>
            </a:r>
          </a:p>
        </p:txBody>
      </p:sp>
    </p:spTree>
  </p:cSld>
  <p:clrMapOvr>
    <a:masterClrMapping/>
  </p:clrMapOvr>
  <p:transition spd="slow">
    <p:cut/>
  </p:transition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7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Chapter Meetings held monthly</a:t>
            </a:r>
            <a:br>
              <a:rPr lang="en-US" sz="44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2 points per meeting / max of 10 points</a:t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dirty="0"/>
              <a:t>Evidence Slide 62b</a:t>
            </a:r>
            <a:endParaRPr lang="en-US" sz="18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95" name="Shape 39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Submit pictures of meetings and officers in attendance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endParaRPr lang="en-US" dirty="0">
              <a:latin typeface="+mj-lt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Can include: </a:t>
            </a:r>
          </a:p>
          <a:p>
            <a:pPr lvl="1" indent="-342900">
              <a:spcBef>
                <a:spcPts val="0"/>
              </a:spcBef>
              <a:buFont typeface="Arial"/>
              <a:buChar char="•"/>
            </a:pPr>
            <a:r>
              <a:rPr lang="en-US" dirty="0">
                <a:latin typeface="+mj-lt"/>
              </a:rPr>
              <a:t>Presentation/PowerPoint</a:t>
            </a:r>
          </a:p>
          <a:p>
            <a:pPr lvl="1" indent="-342900">
              <a:spcBef>
                <a:spcPts val="0"/>
              </a:spcBef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Sign-in Sheets</a:t>
            </a:r>
            <a:endParaRPr lang="en-US" dirty="0">
              <a:latin typeface="+mj-lt"/>
            </a:endParaRPr>
          </a:p>
          <a:p>
            <a:pPr marL="400050" lvl="1" indent="0">
              <a:spcBef>
                <a:spcPts val="0"/>
              </a:spcBef>
              <a:buNone/>
            </a:pPr>
            <a:endParaRPr lang="en-US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2FD7AB-20E6-49A9-A74E-88E07DFA83C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62b</a:t>
            </a:r>
          </a:p>
        </p:txBody>
      </p:sp>
    </p:spTree>
    <p:extLst>
      <p:ext uri="{BB962C8B-B14F-4D97-AF65-F5344CB8AC3E}">
        <p14:creationId xmlns:p14="http://schemas.microsoft.com/office/powerpoint/2010/main" val="1710936998"/>
      </p:ext>
    </p:extLst>
  </p:cSld>
  <p:clrMapOvr>
    <a:masterClrMapping/>
  </p:clrMapOvr>
  <p:transition spd="slow">
    <p:cut/>
  </p:transition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7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Chapter Meetings held monthly</a:t>
            </a:r>
            <a:br>
              <a:rPr lang="en-US" sz="44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2 points per meeting / max of 10 points</a:t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dirty="0"/>
              <a:t>Evidence Slide 62c</a:t>
            </a:r>
            <a:endParaRPr lang="en-US" sz="18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95" name="Shape 39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Submit pictures of meetings and officers in attendance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endParaRPr lang="en-US" dirty="0">
              <a:latin typeface="+mj-lt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Can include: </a:t>
            </a:r>
          </a:p>
          <a:p>
            <a:pPr lvl="1" indent="-342900">
              <a:spcBef>
                <a:spcPts val="0"/>
              </a:spcBef>
              <a:buFont typeface="Arial"/>
              <a:buChar char="•"/>
            </a:pPr>
            <a:r>
              <a:rPr lang="en-US" dirty="0">
                <a:latin typeface="+mj-lt"/>
              </a:rPr>
              <a:t>Presentation/PowerPoint</a:t>
            </a:r>
          </a:p>
          <a:p>
            <a:pPr lvl="1" indent="-342900">
              <a:spcBef>
                <a:spcPts val="0"/>
              </a:spcBef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Sign-in Sheets</a:t>
            </a:r>
            <a:endParaRPr lang="en-US" dirty="0">
              <a:latin typeface="+mj-lt"/>
            </a:endParaRPr>
          </a:p>
          <a:p>
            <a:pPr marL="400050" lvl="1" indent="0">
              <a:spcBef>
                <a:spcPts val="0"/>
              </a:spcBef>
              <a:buNone/>
            </a:pPr>
            <a:endParaRPr lang="en-US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2FD7AB-20E6-49A9-A74E-88E07DFA83C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62c</a:t>
            </a:r>
          </a:p>
        </p:txBody>
      </p:sp>
    </p:spTree>
    <p:extLst>
      <p:ext uri="{BB962C8B-B14F-4D97-AF65-F5344CB8AC3E}">
        <p14:creationId xmlns:p14="http://schemas.microsoft.com/office/powerpoint/2010/main" val="3709721301"/>
      </p:ext>
    </p:extLst>
  </p:cSld>
  <p:clrMapOvr>
    <a:masterClrMapping/>
  </p:clrMapOvr>
  <p:transition spd="slow">
    <p:cut/>
  </p:transition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7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Chapter Meetings held monthly</a:t>
            </a:r>
            <a:br>
              <a:rPr lang="en-US" sz="44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2 points per meeting / max of 10 points</a:t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dirty="0"/>
              <a:t>Evidence Slide 62d</a:t>
            </a:r>
            <a:endParaRPr lang="en-US" sz="18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95" name="Shape 39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Submit pictures of meetings and officers in attendance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endParaRPr lang="en-US" dirty="0">
              <a:latin typeface="+mj-lt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Can include: </a:t>
            </a:r>
          </a:p>
          <a:p>
            <a:pPr lvl="1" indent="-342900">
              <a:spcBef>
                <a:spcPts val="0"/>
              </a:spcBef>
              <a:buFont typeface="Arial"/>
              <a:buChar char="•"/>
            </a:pPr>
            <a:r>
              <a:rPr lang="en-US" dirty="0">
                <a:latin typeface="+mj-lt"/>
              </a:rPr>
              <a:t>Presentation/PowerPoint</a:t>
            </a:r>
          </a:p>
          <a:p>
            <a:pPr lvl="1" indent="-342900">
              <a:spcBef>
                <a:spcPts val="0"/>
              </a:spcBef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Sign-in Sheets</a:t>
            </a:r>
            <a:endParaRPr lang="en-US" dirty="0">
              <a:latin typeface="+mj-lt"/>
            </a:endParaRPr>
          </a:p>
          <a:p>
            <a:pPr marL="400050" lvl="1" indent="0">
              <a:spcBef>
                <a:spcPts val="0"/>
              </a:spcBef>
              <a:buNone/>
            </a:pPr>
            <a:endParaRPr lang="en-US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2FD7AB-20E6-49A9-A74E-88E07DFA83C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62d</a:t>
            </a:r>
          </a:p>
        </p:txBody>
      </p:sp>
    </p:spTree>
    <p:extLst>
      <p:ext uri="{BB962C8B-B14F-4D97-AF65-F5344CB8AC3E}">
        <p14:creationId xmlns:p14="http://schemas.microsoft.com/office/powerpoint/2010/main" val="2470992675"/>
      </p:ext>
    </p:extLst>
  </p:cSld>
  <p:clrMapOvr>
    <a:masterClrMapping/>
  </p:clrMapOvr>
  <p:transition spd="slow">
    <p:cut/>
  </p:transition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7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Chapter Meetings held monthly</a:t>
            </a:r>
            <a:br>
              <a:rPr lang="en-US" sz="44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2 points per meeting / max of 10 points</a:t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dirty="0"/>
              <a:t>Evidence Slide 62e</a:t>
            </a:r>
            <a:endParaRPr lang="en-US" sz="18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95" name="Shape 39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Submit pictures of meetings and officers in attendance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endParaRPr lang="en-US" dirty="0">
              <a:latin typeface="+mj-lt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Can include: </a:t>
            </a:r>
          </a:p>
          <a:p>
            <a:pPr lvl="1" indent="-342900">
              <a:spcBef>
                <a:spcPts val="0"/>
              </a:spcBef>
              <a:buFont typeface="Arial"/>
              <a:buChar char="•"/>
            </a:pPr>
            <a:r>
              <a:rPr lang="en-US" dirty="0">
                <a:latin typeface="+mj-lt"/>
              </a:rPr>
              <a:t>Presentation/PowerPoint</a:t>
            </a:r>
          </a:p>
          <a:p>
            <a:pPr lvl="1" indent="-342900">
              <a:spcBef>
                <a:spcPts val="0"/>
              </a:spcBef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Sign-in Sheets</a:t>
            </a:r>
            <a:endParaRPr lang="en-US" dirty="0">
              <a:latin typeface="+mj-lt"/>
            </a:endParaRPr>
          </a:p>
          <a:p>
            <a:pPr marL="400050" lvl="1" indent="0">
              <a:spcBef>
                <a:spcPts val="0"/>
              </a:spcBef>
              <a:buNone/>
            </a:pPr>
            <a:endParaRPr lang="en-US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2FD7AB-20E6-49A9-A74E-88E07DFA83C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62e</a:t>
            </a:r>
          </a:p>
        </p:txBody>
      </p:sp>
    </p:spTree>
    <p:extLst>
      <p:ext uri="{BB962C8B-B14F-4D97-AF65-F5344CB8AC3E}">
        <p14:creationId xmlns:p14="http://schemas.microsoft.com/office/powerpoint/2010/main" val="574046329"/>
      </p:ext>
    </p:extLst>
  </p:cSld>
  <p:clrMapOvr>
    <a:masterClrMapping/>
  </p:clrMapOvr>
  <p:transition spd="slow">
    <p:cut/>
  </p:transition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Shape 406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322540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Chapter Representative planned, prepared, and presented a workshop at Region/State/National Event </a:t>
            </a:r>
            <a:br>
              <a:rPr lang="en-US" sz="14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4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3 points per event / max 9 points</a:t>
            </a:r>
            <a:br>
              <a:rPr lang="en-US" sz="14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200" dirty="0"/>
              <a:t>Evidence Slide 63</a:t>
            </a:r>
            <a:endParaRPr lang="en-US" sz="14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407" name="Shape 407"/>
          <p:cNvSpPr txBox="1">
            <a:spLocks noGrp="1"/>
          </p:cNvSpPr>
          <p:nvPr>
            <p:ph type="body" idx="1"/>
          </p:nvPr>
        </p:nvSpPr>
        <p:spPr>
          <a:xfrm>
            <a:off x="457200" y="2153991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Picture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or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Program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r>
              <a:rPr lang="en-US" sz="2400" dirty="0">
                <a:highlight>
                  <a:srgbClr val="FFFF00"/>
                </a:highlight>
              </a:rPr>
              <a:t>*Cannot be a workshop related to state or region officer duties.</a:t>
            </a:r>
          </a:p>
          <a:p>
            <a:pPr marL="0" indent="0">
              <a:buNone/>
            </a:pPr>
            <a:r>
              <a:rPr lang="en-US" sz="2400" dirty="0">
                <a:highlight>
                  <a:srgbClr val="FFFF00"/>
                </a:highlight>
              </a:rPr>
              <a:t>Chapter Representative = Chapter Member or Officer </a:t>
            </a:r>
          </a:p>
          <a:p>
            <a:pPr marL="0" indent="0"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highlight>
                  <a:srgbClr val="FFFF00"/>
                </a:highlight>
                <a:latin typeface="+mj-lt"/>
                <a:ea typeface="Calibri"/>
                <a:cs typeface="Calibri"/>
                <a:sym typeface="Calibri"/>
              </a:rPr>
              <a:t>(Adviser</a:t>
            </a:r>
            <a:r>
              <a:rPr lang="en-US" sz="2400" dirty="0">
                <a:highlight>
                  <a:srgbClr val="FFFF00"/>
                </a:highlight>
                <a:latin typeface="+mj-lt"/>
              </a:rPr>
              <a:t>s see slide #) </a:t>
            </a: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8620D1-4E06-49C7-929C-27141F4C7F0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63</a:t>
            </a:r>
          </a:p>
        </p:txBody>
      </p:sp>
    </p:spTree>
  </p:cSld>
  <p:clrMapOvr>
    <a:masterClrMapping/>
  </p:clrMapOvr>
  <p:transition spd="slow">
    <p:cut/>
  </p:transition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Shape 41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028070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Chapter recorded activities in a Scrapbook or other Media</a:t>
            </a:r>
            <a:br>
              <a:rPr lang="en-US" sz="3959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2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1 point</a:t>
            </a:r>
            <a:br>
              <a:rPr lang="en-US" sz="162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/>
              <a:t>Evidence Slide 64</a:t>
            </a:r>
            <a:endParaRPr lang="en-US" sz="162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413" name="Shape 4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Briefly describe method used to record with pictures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0DF0DB-C5A3-40F5-959E-13418C826A8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64</a:t>
            </a:r>
          </a:p>
        </p:txBody>
      </p:sp>
    </p:spTree>
  </p:cSld>
  <p:clrMapOvr>
    <a:masterClrMapping/>
  </p:clrMapOvr>
  <p:transition spd="slow">
    <p:cut/>
  </p:transition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Shape 4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03402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Chapter submitted scrapbook page to State Historian</a:t>
            </a:r>
            <a:br>
              <a:rPr lang="en-US" sz="44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3 points</a:t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dirty="0"/>
              <a:t>Evidence Slide 65</a:t>
            </a:r>
            <a:endParaRPr lang="en-US" sz="18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419" name="Shape 419"/>
          <p:cNvSpPr txBox="1">
            <a:spLocks noGrp="1"/>
          </p:cNvSpPr>
          <p:nvPr>
            <p:ph type="body" idx="1"/>
          </p:nvPr>
        </p:nvSpPr>
        <p:spPr>
          <a:xfrm>
            <a:off x="457200" y="1540702"/>
            <a:ext cx="8229600" cy="47013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Picture of Page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8B7F01-8B9E-46C6-887E-3AE07CCA4D8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65</a:t>
            </a:r>
          </a:p>
        </p:txBody>
      </p:sp>
    </p:spTree>
  </p:cSld>
  <p:clrMapOvr>
    <a:masterClrMapping/>
  </p:clrMapOvr>
  <p:transition spd="slow">
    <p:cut/>
  </p:transition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Shape 442"/>
          <p:cNvSpPr txBox="1">
            <a:spLocks noGrp="1"/>
          </p:cNvSpPr>
          <p:nvPr>
            <p:ph type="title"/>
          </p:nvPr>
        </p:nvSpPr>
        <p:spPr>
          <a:xfrm>
            <a:off x="457200" y="206679"/>
            <a:ext cx="8229600" cy="1296444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3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Chapter participated in </a:t>
            </a:r>
            <a:r>
              <a:rPr lang="en-US" sz="2430" b="1" dirty="0">
                <a:latin typeface="+mj-lt"/>
              </a:rPr>
              <a:t>National M</a:t>
            </a:r>
            <a:r>
              <a:rPr lang="en-US" sz="243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embership </a:t>
            </a:r>
            <a:r>
              <a:rPr lang="en-US" sz="2430" b="1" dirty="0">
                <a:latin typeface="+mj-lt"/>
              </a:rPr>
              <a:t>C</a:t>
            </a:r>
            <a:r>
              <a:rPr lang="en-US" sz="243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ampaign Go for the Red - </a:t>
            </a:r>
            <a:r>
              <a:rPr lang="en-US" sz="2430" b="1" dirty="0">
                <a:latin typeface="+mj-lt"/>
              </a:rPr>
              <a:t>Member Recognition</a:t>
            </a:r>
            <a:br>
              <a:rPr lang="en-US" sz="162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2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2 points per </a:t>
            </a:r>
            <a:r>
              <a:rPr lang="en-US" sz="1620" dirty="0">
                <a:latin typeface="+mj-lt"/>
              </a:rPr>
              <a:t>individual </a:t>
            </a:r>
            <a:r>
              <a:rPr lang="en-US" sz="162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/ 4 points max</a:t>
            </a:r>
            <a:br>
              <a:rPr lang="en-US" sz="162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/>
              <a:t>Evidence Slide 66</a:t>
            </a:r>
            <a:endParaRPr lang="en-US" sz="162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443" name="Shape 443"/>
          <p:cNvSpPr txBox="1">
            <a:spLocks noGrp="1"/>
          </p:cNvSpPr>
          <p:nvPr>
            <p:ph type="body" idx="1"/>
          </p:nvPr>
        </p:nvSpPr>
        <p:spPr>
          <a:xfrm>
            <a:off x="457200" y="201894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Certificate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>
                <a:latin typeface="+mj-lt"/>
              </a:rPr>
              <a:t>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r 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Email Confirmation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endParaRPr lang="en-US" dirty="0">
              <a:latin typeface="+mj-lt"/>
            </a:endParaRP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A50B0C-6E73-48A3-A7B5-33F0A89B39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66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00301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2400" b="1" dirty="0">
                <a:solidFill>
                  <a:schemeClr val="bg1"/>
                </a:solidFill>
                <a:latin typeface="+mj-lt"/>
              </a:rPr>
              <a:t>Participated in 2023 Online Proficiency Testing </a:t>
            </a:r>
            <a:br>
              <a:rPr lang="en-US" sz="4400" b="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 dirty="0">
                <a:solidFill>
                  <a:schemeClr val="bg1"/>
                </a:solidFill>
                <a:latin typeface="+mj-lt"/>
                <a:sym typeface="Calibri"/>
              </a:rPr>
              <a:t>3 points per member / max 15 points</a:t>
            </a:r>
            <a:br>
              <a:rPr lang="en-US" sz="1800" b="0" i="0" u="none" strike="noStrike" cap="none" dirty="0">
                <a:solidFill>
                  <a:schemeClr val="bg1"/>
                </a:solidFill>
                <a:latin typeface="+mj-lt"/>
                <a:sym typeface="Calibri"/>
              </a:rPr>
            </a:br>
            <a:r>
              <a:rPr lang="en-US" sz="1600" dirty="0">
                <a:solidFill>
                  <a:schemeClr val="bg1"/>
                </a:solidFill>
                <a:latin typeface="+mj-lt"/>
              </a:rPr>
              <a:t>Evidence Slide 6</a:t>
            </a:r>
            <a:endParaRPr lang="en-US" sz="1800" b="0" i="0" u="none" strike="noStrike" cap="none" dirty="0">
              <a:solidFill>
                <a:schemeClr val="bg1"/>
              </a:solidFill>
              <a:latin typeface="+mj-lt"/>
              <a:sym typeface="Calibri"/>
            </a:endParaRPr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457200" y="1624012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Registration invoice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4F9DD91-EA4B-48B5-80E7-8E9956BFC6B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6</a:t>
            </a:r>
          </a:p>
        </p:txBody>
      </p:sp>
    </p:spTree>
  </p:cSld>
  <p:clrMapOvr>
    <a:masterClrMapping/>
  </p:clrMapOvr>
  <p:transition spd="slow">
    <p:cut/>
  </p:transition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Shape 442"/>
          <p:cNvSpPr txBox="1">
            <a:spLocks noGrp="1"/>
          </p:cNvSpPr>
          <p:nvPr>
            <p:ph type="title"/>
          </p:nvPr>
        </p:nvSpPr>
        <p:spPr>
          <a:xfrm>
            <a:off x="457200" y="169100"/>
            <a:ext cx="8229600" cy="1246341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3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Chapter participated in </a:t>
            </a:r>
            <a:r>
              <a:rPr lang="en-US" sz="2430" b="1" dirty="0">
                <a:latin typeface="+mj-lt"/>
              </a:rPr>
              <a:t>National M</a:t>
            </a:r>
            <a:r>
              <a:rPr lang="en-US" sz="243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embership </a:t>
            </a:r>
            <a:r>
              <a:rPr lang="en-US" sz="2430" b="1" dirty="0">
                <a:latin typeface="+mj-lt"/>
              </a:rPr>
              <a:t>C</a:t>
            </a:r>
            <a:r>
              <a:rPr lang="en-US" sz="243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ampaign – Go for the Red - </a:t>
            </a:r>
            <a:r>
              <a:rPr lang="en-US" sz="2430" b="1" dirty="0">
                <a:latin typeface="+mj-lt"/>
              </a:rPr>
              <a:t>Chapter Recognition</a:t>
            </a:r>
            <a:br>
              <a:rPr lang="en-US" sz="162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2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4 points</a:t>
            </a:r>
            <a:br>
              <a:rPr lang="en-US" sz="162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/>
              <a:t>Evidence Slide 67</a:t>
            </a:r>
            <a:endParaRPr lang="en-US" sz="162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443" name="Shape 443"/>
          <p:cNvSpPr txBox="1">
            <a:spLocks noGrp="1"/>
          </p:cNvSpPr>
          <p:nvPr>
            <p:ph type="body" idx="1"/>
          </p:nvPr>
        </p:nvSpPr>
        <p:spPr>
          <a:xfrm>
            <a:off x="457200" y="1964865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Certificate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or 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Email Confirmation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endParaRPr lang="en-US" dirty="0">
              <a:latin typeface="+mj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2FEA7-E693-40FA-938C-11C35D2B6F2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67</a:t>
            </a:r>
          </a:p>
        </p:txBody>
      </p:sp>
    </p:spTree>
    <p:extLst>
      <p:ext uri="{BB962C8B-B14F-4D97-AF65-F5344CB8AC3E}">
        <p14:creationId xmlns:p14="http://schemas.microsoft.com/office/powerpoint/2010/main" val="2076875387"/>
      </p:ext>
    </p:extLst>
  </p:cSld>
  <p:clrMapOvr>
    <a:masterClrMapping/>
  </p:clrMapOvr>
  <p:transition spd="slow">
    <p:cut/>
  </p:transition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Shape 448"/>
          <p:cNvSpPr txBox="1">
            <a:spLocks noGrp="1"/>
          </p:cNvSpPr>
          <p:nvPr>
            <p:ph type="title"/>
          </p:nvPr>
        </p:nvSpPr>
        <p:spPr>
          <a:xfrm>
            <a:off x="457200" y="231732"/>
            <a:ext cx="8229600" cy="1196214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  <a:t>Chapter participated in contest and/or initiative from National FCCLA</a:t>
            </a:r>
            <a:br>
              <a:rPr lang="en-US" sz="162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2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5 points per initiative / max 15 points</a:t>
            </a:r>
            <a:br>
              <a:rPr lang="en-US" sz="162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/>
              <a:t>Evidence Slide 68</a:t>
            </a:r>
            <a:endParaRPr lang="en-US" sz="162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449" name="Shape 449"/>
          <p:cNvSpPr txBox="1">
            <a:spLocks noGrp="1"/>
          </p:cNvSpPr>
          <p:nvPr>
            <p:ph type="body" idx="1"/>
          </p:nvPr>
        </p:nvSpPr>
        <p:spPr>
          <a:xfrm>
            <a:off x="457200" y="1578279"/>
            <a:ext cx="8229600" cy="448556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List initiative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>
                <a:latin typeface="+mj-lt"/>
              </a:rPr>
              <a:t>AND</a:t>
            </a:r>
          </a:p>
          <a:p>
            <a:pPr marL="457200" indent="-457200">
              <a:spcBef>
                <a:spcPts val="0"/>
              </a:spcBef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Provide email documentation or other documentation</a:t>
            </a:r>
          </a:p>
          <a:p>
            <a:pPr marL="0" indent="0">
              <a:spcBef>
                <a:spcPts val="0"/>
              </a:spcBef>
              <a:buNone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457200" indent="-457200">
              <a:spcBef>
                <a:spcPts val="0"/>
              </a:spcBef>
            </a:pPr>
            <a:r>
              <a:rPr lang="en-US" dirty="0">
                <a:latin typeface="+mj-lt"/>
              </a:rPr>
              <a:t>Safe Rides, Saves Lives </a:t>
            </a:r>
          </a:p>
          <a:p>
            <a:pPr marL="457200" indent="-457200">
              <a:spcBef>
                <a:spcPts val="0"/>
              </a:spcBef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Taking down T</a:t>
            </a:r>
            <a:r>
              <a:rPr lang="en-US" dirty="0">
                <a:latin typeface="+mj-lt"/>
              </a:rPr>
              <a:t>obacco </a:t>
            </a:r>
          </a:p>
          <a:p>
            <a:pPr marL="457200" indent="-457200">
              <a:spcBef>
                <a:spcPts val="0"/>
              </a:spcBef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Knowledge Matters</a:t>
            </a:r>
          </a:p>
          <a:p>
            <a:pPr marL="457200" indent="-457200">
              <a:spcBef>
                <a:spcPts val="0"/>
              </a:spcBef>
            </a:pPr>
            <a:r>
              <a:rPr lang="en-US" dirty="0">
                <a:latin typeface="+mj-lt"/>
              </a:rPr>
              <a:t>Life Smarts</a:t>
            </a: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457200" indent="-457200">
              <a:spcBef>
                <a:spcPts val="0"/>
              </a:spcBef>
            </a:pPr>
            <a:endParaRPr lang="en-US" dirty="0">
              <a:latin typeface="+mj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D93193-A762-419E-8342-DF57B8631A5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68</a:t>
            </a:r>
          </a:p>
        </p:txBody>
      </p:sp>
    </p:spTree>
  </p:cSld>
  <p:clrMapOvr>
    <a:masterClrMapping/>
  </p:clrMapOvr>
  <p:transition spd="slow">
    <p:cut/>
  </p:transition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Shape 448"/>
          <p:cNvSpPr txBox="1">
            <a:spLocks noGrp="1"/>
          </p:cNvSpPr>
          <p:nvPr>
            <p:ph type="title"/>
          </p:nvPr>
        </p:nvSpPr>
        <p:spPr>
          <a:xfrm>
            <a:off x="457200" y="231732"/>
            <a:ext cx="8229600" cy="1308970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  <a:t>Chapter collaborated with school organization not credited in </a:t>
            </a:r>
            <a:r>
              <a:rPr lang="en-US" sz="2000" b="1" dirty="0">
                <a:latin typeface="+mj-lt"/>
              </a:rPr>
              <a:t>State Programs/N</a:t>
            </a:r>
            <a:r>
              <a:rPr lang="en-US" sz="2000" b="1" i="0" u="none" strike="noStrike" cap="none" dirty="0">
                <a:solidFill>
                  <a:schemeClr val="dk1"/>
                </a:solidFill>
                <a:latin typeface="+mj-lt"/>
                <a:sym typeface="Calibri"/>
              </a:rPr>
              <a:t>ational Programs/FCCLA week</a:t>
            </a:r>
            <a:br>
              <a:rPr lang="en-US" sz="162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2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1 point per event / 2 points max</a:t>
            </a:r>
            <a:br>
              <a:rPr lang="en-US" sz="162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/>
              <a:t>Evidence Slide 69</a:t>
            </a:r>
            <a:endParaRPr lang="en-US" sz="162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449" name="Shape 449"/>
          <p:cNvSpPr txBox="1">
            <a:spLocks noGrp="1"/>
          </p:cNvSpPr>
          <p:nvPr>
            <p:ph type="body" idx="1"/>
          </p:nvPr>
        </p:nvSpPr>
        <p:spPr>
          <a:xfrm>
            <a:off x="457200" y="1720448"/>
            <a:ext cx="8229600" cy="4343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Describe collaboration efforts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and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Name the school organization</a:t>
            </a:r>
          </a:p>
          <a:p>
            <a:pPr lvl="1" indent="-342900">
              <a:spcBef>
                <a:spcPts val="640"/>
              </a:spcBef>
              <a:buFont typeface="Arial"/>
              <a:buChar char="•"/>
            </a:pPr>
            <a:r>
              <a:rPr lang="en-US" dirty="0">
                <a:latin typeface="+mj-lt"/>
              </a:rPr>
              <a:t>Can include: TSA/FBLA/HOSA/DECA/CTSOs, and feeder elementary and middle schools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D93193-A762-419E-8342-DF57B8631A5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69</a:t>
            </a:r>
          </a:p>
        </p:txBody>
      </p:sp>
    </p:spTree>
    <p:extLst>
      <p:ext uri="{BB962C8B-B14F-4D97-AF65-F5344CB8AC3E}">
        <p14:creationId xmlns:p14="http://schemas.microsoft.com/office/powerpoint/2010/main" val="591302311"/>
      </p:ext>
    </p:extLst>
  </p:cSld>
  <p:clrMapOvr>
    <a:masterClrMapping/>
  </p:clrMapOvr>
  <p:transition spd="slow">
    <p:cut/>
  </p:transition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Shape 454"/>
          <p:cNvSpPr txBox="1">
            <a:spLocks noGrp="1"/>
          </p:cNvSpPr>
          <p:nvPr>
            <p:ph type="title"/>
          </p:nvPr>
        </p:nvSpPr>
        <p:spPr>
          <a:xfrm>
            <a:off x="381000" y="276838"/>
            <a:ext cx="8229600" cy="1151130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000" b="1" dirty="0">
                <a:latin typeface="+mj-lt"/>
              </a:rPr>
              <a:t>Chapter will host or assist in hosting a FCCLA Foundation Event </a:t>
            </a:r>
            <a:r>
              <a:rPr lang="en-US" sz="1800" b="1" dirty="0">
                <a:latin typeface="+mj-lt"/>
              </a:rPr>
              <a:t>(an event where proceeds are given to the Georgia FCCLA Foundation)</a:t>
            </a:r>
            <a:br>
              <a:rPr lang="en-US" sz="162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2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5 points</a:t>
            </a:r>
            <a:br>
              <a:rPr lang="en-US" sz="162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/>
              <a:t>Evidence Slide 70</a:t>
            </a:r>
            <a:endParaRPr lang="en-US" sz="162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455" name="Shape 455"/>
          <p:cNvSpPr txBox="1">
            <a:spLocks noGrp="1"/>
          </p:cNvSpPr>
          <p:nvPr>
            <p:ph type="body" idx="1"/>
          </p:nvPr>
        </p:nvSpPr>
        <p:spPr>
          <a:xfrm>
            <a:off x="381000" y="1615859"/>
            <a:ext cx="8229600" cy="39591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indent="-457200">
              <a:spcBef>
                <a:spcPts val="0"/>
              </a:spcBef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Show receipt or email confirmation</a:t>
            </a:r>
            <a:endParaRPr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5DD3A3-D918-427E-A9F1-5615B563387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70</a:t>
            </a:r>
          </a:p>
        </p:txBody>
      </p:sp>
    </p:spTree>
  </p:cSld>
  <p:clrMapOvr>
    <a:masterClrMapping/>
  </p:clrMapOvr>
  <p:transition spd="slow">
    <p:cut/>
  </p:transition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Shape 454"/>
          <p:cNvSpPr txBox="1">
            <a:spLocks noGrp="1"/>
          </p:cNvSpPr>
          <p:nvPr>
            <p:ph type="title"/>
          </p:nvPr>
        </p:nvSpPr>
        <p:spPr>
          <a:xfrm>
            <a:off x="381000" y="276837"/>
            <a:ext cx="8229600" cy="1714801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30" b="1" dirty="0">
                <a:latin typeface="+mj-lt"/>
              </a:rPr>
              <a:t>Chapter will recruit a Georgia FCCLA </a:t>
            </a:r>
            <a:br>
              <a:rPr lang="en-US" sz="2430" b="1" dirty="0">
                <a:latin typeface="+mj-lt"/>
              </a:rPr>
            </a:br>
            <a:r>
              <a:rPr lang="en-US" sz="2430" b="1" dirty="0">
                <a:latin typeface="+mj-lt"/>
              </a:rPr>
              <a:t>Foundation Donor</a:t>
            </a:r>
            <a:br>
              <a:rPr lang="en-US" sz="162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4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5 points – up to $100</a:t>
            </a:r>
            <a:br>
              <a:rPr lang="en-US" sz="14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4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10 points – $101 to $499</a:t>
            </a:r>
            <a:br>
              <a:rPr lang="en-US" sz="14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4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15 points – over $500</a:t>
            </a:r>
            <a:br>
              <a:rPr lang="en-US" sz="162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/>
              <a:t>Evidence Slide 71</a:t>
            </a:r>
            <a:endParaRPr lang="en-US" sz="162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455" name="Shape 455"/>
          <p:cNvSpPr txBox="1">
            <a:spLocks noGrp="1"/>
          </p:cNvSpPr>
          <p:nvPr>
            <p:ph type="body" idx="1"/>
          </p:nvPr>
        </p:nvSpPr>
        <p:spPr>
          <a:xfrm>
            <a:off x="381000" y="2177224"/>
            <a:ext cx="8229600" cy="36877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indent="-457200">
              <a:spcBef>
                <a:spcPts val="0"/>
              </a:spcBef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Show email confirmation or check sent</a:t>
            </a:r>
            <a:endParaRPr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F9139C-CF35-4524-BA97-0C1352303F8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71</a:t>
            </a:r>
          </a:p>
        </p:txBody>
      </p:sp>
    </p:spTree>
    <p:extLst>
      <p:ext uri="{BB962C8B-B14F-4D97-AF65-F5344CB8AC3E}">
        <p14:creationId xmlns:p14="http://schemas.microsoft.com/office/powerpoint/2010/main" val="2974232145"/>
      </p:ext>
    </p:extLst>
  </p:cSld>
  <p:clrMapOvr>
    <a:masterClrMapping/>
  </p:clrMapOvr>
  <p:transition spd="slow">
    <p:cut/>
  </p:transition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Shape 454"/>
          <p:cNvSpPr txBox="1">
            <a:spLocks noGrp="1"/>
          </p:cNvSpPr>
          <p:nvPr>
            <p:ph type="title"/>
          </p:nvPr>
        </p:nvSpPr>
        <p:spPr>
          <a:xfrm>
            <a:off x="381000" y="243282"/>
            <a:ext cx="8229600" cy="1272368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Chapter collaborated with a community organization not credited in State Programs/National </a:t>
            </a:r>
            <a:r>
              <a:rPr lang="en-US" sz="2000" b="1" dirty="0">
                <a:latin typeface="+mj-lt"/>
              </a:rPr>
              <a:t>P</a:t>
            </a:r>
            <a:r>
              <a:rPr lang="en-US" sz="20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rograms/FCCLA week </a:t>
            </a:r>
            <a:br>
              <a:rPr lang="en-US" sz="162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2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1 point per event / 2 points max</a:t>
            </a:r>
            <a:br>
              <a:rPr lang="en-US" sz="162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800" dirty="0"/>
              <a:t>Evidence Slide 72</a:t>
            </a:r>
            <a:endParaRPr lang="en-US" sz="162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4" name="Shape 449"/>
          <p:cNvSpPr txBox="1">
            <a:spLocks noGrp="1"/>
          </p:cNvSpPr>
          <p:nvPr>
            <p:ph type="body" idx="1"/>
          </p:nvPr>
        </p:nvSpPr>
        <p:spPr>
          <a:xfrm>
            <a:off x="381000" y="1642258"/>
            <a:ext cx="8229600" cy="397033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Describe collaboration efforts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and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Name the community organization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B6F105-4D9D-47DA-A6B0-8375ED7755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72</a:t>
            </a:r>
          </a:p>
        </p:txBody>
      </p:sp>
    </p:spTree>
    <p:extLst>
      <p:ext uri="{BB962C8B-B14F-4D97-AF65-F5344CB8AC3E}">
        <p14:creationId xmlns:p14="http://schemas.microsoft.com/office/powerpoint/2010/main" val="2841000616"/>
      </p:ext>
    </p:extLst>
  </p:cSld>
  <p:clrMapOvr>
    <a:masterClrMapping/>
  </p:clrMapOvr>
  <p:transition spd="slow">
    <p:cut/>
  </p:transition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Shape 490"/>
          <p:cNvSpPr txBox="1">
            <a:spLocks noGrp="1"/>
          </p:cNvSpPr>
          <p:nvPr>
            <p:ph type="title"/>
          </p:nvPr>
        </p:nvSpPr>
        <p:spPr>
          <a:xfrm>
            <a:off x="381000" y="274637"/>
            <a:ext cx="8229600" cy="1155658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Chapter Members presented to 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community groups </a:t>
            </a:r>
            <a:br>
              <a:rPr lang="en-US" sz="20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1 point per presentation / 3 points max </a:t>
            </a:r>
            <a:b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/>
              <a:t>Evidence Slide 73</a:t>
            </a:r>
            <a:endParaRPr lang="en-US" sz="20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491" name="Shape 491"/>
          <p:cNvSpPr txBox="1">
            <a:spLocks noGrp="1"/>
          </p:cNvSpPr>
          <p:nvPr>
            <p:ph type="body" idx="1"/>
          </p:nvPr>
        </p:nvSpPr>
        <p:spPr>
          <a:xfrm>
            <a:off x="381000" y="1773216"/>
            <a:ext cx="8229600" cy="424021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Pictures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or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Programs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r>
              <a:rPr lang="en-US" sz="2400" dirty="0">
                <a:highlight>
                  <a:srgbClr val="FFFF00"/>
                </a:highlight>
              </a:rPr>
              <a:t>*Cannot be related to state or region officer duties.</a:t>
            </a: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599871-4FEB-4F13-9B8B-A94071928E0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73</a:t>
            </a:r>
          </a:p>
        </p:txBody>
      </p:sp>
    </p:spTree>
  </p:cSld>
  <p:clrMapOvr>
    <a:masterClrMapping/>
  </p:clrMapOvr>
  <p:transition spd="slow">
    <p:cut/>
  </p:transition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Shape 496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153331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Chapter gained support from business and/or </a:t>
            </a:r>
            <a:br>
              <a:rPr lang="en-US" sz="20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0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industry</a:t>
            </a:r>
            <a:br>
              <a:rPr lang="en-US" sz="162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1 point per support / 3 points max</a:t>
            </a:r>
            <a:b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/>
              <a:t>Evidence Slide 74</a:t>
            </a:r>
            <a:endParaRPr lang="en-US" sz="162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497" name="Shape 49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Pictures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>
                <a:latin typeface="+mj-lt"/>
              </a:rPr>
              <a:t>or</a:t>
            </a: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Emails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or 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Other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F45E5D-87F7-4A91-AA3B-85075A41514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74</a:t>
            </a:r>
          </a:p>
        </p:txBody>
      </p:sp>
    </p:spTree>
  </p:cSld>
  <p:clrMapOvr>
    <a:masterClrMapping/>
  </p:clrMapOvr>
  <p:transition spd="slow">
    <p:cut/>
  </p:transition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Shape 50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90908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Chapter host</a:t>
            </a:r>
            <a:r>
              <a:rPr lang="en-US" sz="2000" b="1" dirty="0">
                <a:latin typeface="+mj-lt"/>
              </a:rPr>
              <a:t>ed</a:t>
            </a:r>
            <a:r>
              <a:rPr lang="en-US" sz="20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 legislators or elected </a:t>
            </a:r>
            <a:br>
              <a:rPr lang="en-US" sz="20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0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officials at local event </a:t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1 point per event / 2 points max</a:t>
            </a:r>
            <a:b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/>
              <a:t>Evidence Slide 75</a:t>
            </a:r>
            <a:endParaRPr lang="en-US" sz="18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503" name="Shape 503"/>
          <p:cNvSpPr txBox="1">
            <a:spLocks noGrp="1"/>
          </p:cNvSpPr>
          <p:nvPr>
            <p:ph type="body" idx="1"/>
          </p:nvPr>
        </p:nvSpPr>
        <p:spPr>
          <a:xfrm>
            <a:off x="5334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Pictures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>
                <a:latin typeface="+mj-lt"/>
              </a:rPr>
              <a:t>or</a:t>
            </a: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Email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or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 other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endParaRPr lang="en-US" dirty="0">
              <a:latin typeface="+mj-lt"/>
            </a:endParaRP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highlight>
                  <a:srgbClr val="FFFF00"/>
                </a:highlight>
                <a:latin typeface="+mj-lt"/>
                <a:ea typeface="Calibri"/>
                <a:cs typeface="Calibri"/>
                <a:sym typeface="Calibri"/>
              </a:rPr>
              <a:t>*Cannot already be credited in Legislative Connection state program.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31DE0F-3F4D-49DA-8F4F-D721791B610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75</a:t>
            </a:r>
          </a:p>
        </p:txBody>
      </p:sp>
    </p:spTree>
  </p:cSld>
  <p:clrMapOvr>
    <a:masterClrMapping/>
  </p:clrMapOvr>
  <p:transition spd="slow">
    <p:cut/>
  </p:transition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Shape 508"/>
          <p:cNvSpPr txBox="1">
            <a:spLocks noGrp="1"/>
          </p:cNvSpPr>
          <p:nvPr>
            <p:ph type="title"/>
          </p:nvPr>
        </p:nvSpPr>
        <p:spPr>
          <a:xfrm>
            <a:off x="457200" y="194154"/>
            <a:ext cx="8229600" cy="1271392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Chapter participated in community </a:t>
            </a:r>
            <a:r>
              <a:rPr lang="en-US" sz="2000" b="1" dirty="0">
                <a:latin typeface="+mj-lt"/>
              </a:rPr>
              <a:t>a</a:t>
            </a:r>
            <a:r>
              <a:rPr lang="en-US" sz="20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ctivities not </a:t>
            </a:r>
            <a:br>
              <a:rPr lang="en-US" sz="20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000" b="1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counted on scorecard in another category </a:t>
            </a:r>
            <a:br>
              <a:rPr lang="en-US" sz="162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2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1 point per event / 3 points max</a:t>
            </a:r>
            <a:br>
              <a:rPr lang="en-US" sz="162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1600" dirty="0"/>
              <a:t>Evidence Slide 76</a:t>
            </a:r>
            <a:endParaRPr lang="en-US" sz="162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509" name="Shape 509"/>
          <p:cNvSpPr txBox="1">
            <a:spLocks noGrp="1"/>
          </p:cNvSpPr>
          <p:nvPr>
            <p:ph type="body" idx="1"/>
          </p:nvPr>
        </p:nvSpPr>
        <p:spPr>
          <a:xfrm>
            <a:off x="457200" y="1621598"/>
            <a:ext cx="8229600" cy="38782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Pictures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>
                <a:latin typeface="+mj-lt"/>
              </a:rPr>
              <a:t>or</a:t>
            </a: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Emails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>
                <a:latin typeface="+mj-lt"/>
              </a:rPr>
              <a:t>or</a:t>
            </a:r>
            <a:endParaRPr lang="en-US" sz="32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Articles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or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Other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05EE2A-13EC-4138-94D0-B83BD76C885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Evidence Slide 76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16148</TotalTime>
  <Words>5411</Words>
  <Application>Microsoft Office PowerPoint</Application>
  <PresentationFormat>On-screen Show (4:3)</PresentationFormat>
  <Paragraphs>872</Paragraphs>
  <Slides>181</Slides>
  <Notes>148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181</vt:i4>
      </vt:variant>
    </vt:vector>
  </HeadingPairs>
  <TitlesOfParts>
    <vt:vector size="185" baseType="lpstr">
      <vt:lpstr>Aharoni</vt:lpstr>
      <vt:lpstr>Arial</vt:lpstr>
      <vt:lpstr>Calibri</vt:lpstr>
      <vt:lpstr>Office Theme</vt:lpstr>
      <vt:lpstr>Power Point Directions</vt:lpstr>
      <vt:lpstr> FCCLA HONOR ROLL  SCORECARD  February 1, 2023 – February 1, 2024</vt:lpstr>
      <vt:lpstr>February 2023</vt:lpstr>
      <vt:lpstr> FCCLA Day at the Capitol with minimum of 3 students 3 points Evidence Slide 1 </vt:lpstr>
      <vt:lpstr>Observed FCCLA Week with daily activities  1 point per activity / max 5 points Evidence Slide 2</vt:lpstr>
      <vt:lpstr>Region STAR Events Provided Judges/Room Consultants  2 points per volunteer / max 10 points Evidence Slide 3</vt:lpstr>
      <vt:lpstr>Region STAR Events Had members compete in STAR Events 5 points per event / max 50 points Evidence Slide 4</vt:lpstr>
      <vt:lpstr>Member applied for state or national scholarship 1 points per application / max 5 points Evidence Slide 5</vt:lpstr>
      <vt:lpstr>Participated in 2023 Online Proficiency Testing  3 points per member / max 15 points Evidence Slide 6</vt:lpstr>
      <vt:lpstr>March 2023</vt:lpstr>
      <vt:lpstr>State Leadership Conference Provided Judges/Room Consultants 2 points each / 10 points max Evidence Slide 7</vt:lpstr>
      <vt:lpstr> State Leadership Conference Chapter Attendance 5 points Evidence Slide 8 </vt:lpstr>
      <vt:lpstr>State Leadership Conference National Anthem Performer Application  1 point Evidence Slide 9</vt:lpstr>
      <vt:lpstr>State Leadership Conference Attendance to Region Meeting  1 point Evidence Slide 10</vt:lpstr>
      <vt:lpstr>State Leadership Conference  Provided Voting Delegate 1 point Evidence Slide 11</vt:lpstr>
      <vt:lpstr>PowerPoint Presentation</vt:lpstr>
      <vt:lpstr>PowerPoint Presentation</vt:lpstr>
      <vt:lpstr>State Leadership Conference Say Yes to FCS Signing Event  5 points Evidence Slide 14</vt:lpstr>
      <vt:lpstr>State Leadership Conference State Events 5 points per category / Max 20 points Evidence Slide 15</vt:lpstr>
      <vt:lpstr>State Leadership Conference STAR Events 2 point per category / Max 20 points Evidence Slide 16</vt:lpstr>
      <vt:lpstr>State Leadership Conference Statesman Testing 1 point per member / 10 points max Evidence Slide 17</vt:lpstr>
      <vt:lpstr>State Leadership Conference State Service Project  3 points Evidence Slide 18</vt:lpstr>
      <vt:lpstr>Adviser/Member serves as State Officer  Selection Committee Member  2 points Evidence Slide 19</vt:lpstr>
      <vt:lpstr>State Leadership Conference Recruit and Career and Trade Expo Exhibitor   10 points Evidence Slide 20</vt:lpstr>
      <vt:lpstr>State Leadership Conference Workshop Presenter  5 points Evidence Slide 21</vt:lpstr>
      <vt:lpstr>April 2023 </vt:lpstr>
      <vt:lpstr>Submitted Region Officer Application 4 points Evidence Slide 22</vt:lpstr>
      <vt:lpstr>May 2023</vt:lpstr>
      <vt:lpstr>Local Chapter Recognition Banquet 2 points  Evidence Slide 23</vt:lpstr>
      <vt:lpstr>Local Chapter Host a Future Georgia Educators Signing Event  2 points  Evidence Slide 24</vt:lpstr>
      <vt:lpstr>June 2023</vt:lpstr>
      <vt:lpstr>Attended Summer Leadership Camp 2 points per student/ max of 20 points  Evidence Slide 25</vt:lpstr>
      <vt:lpstr>July 2023</vt:lpstr>
      <vt:lpstr>National Leadership Conference 2pts per student/ max 20 points Evidence Slide 26</vt:lpstr>
      <vt:lpstr>National Leadership Conference Provided Judges/Room Consultants 2 per person / Max 10 points Evidence Slide 27</vt:lpstr>
      <vt:lpstr>National Leadership Conference Online STAR Events  5 points per event / max 15 points Evidence Slide 28</vt:lpstr>
      <vt:lpstr>National Leadership Conference STAR Events  1 points per event / max 20 points Evidence Slide 29</vt:lpstr>
      <vt:lpstr>National Leadership Conference State Meeting Attendance 5 points Evidence Slide 30</vt:lpstr>
      <vt:lpstr>August 2023</vt:lpstr>
      <vt:lpstr>Local Officer Training  5 points Evidence Slide 31</vt:lpstr>
      <vt:lpstr>Officer Training  BASIC Training at FFA-FCCLA Center or  GOLD Training at Camp John Hope 5 points Evidence Slide 32</vt:lpstr>
      <vt:lpstr>Membership Affiliation Max 40 points Evidence Slide 33</vt:lpstr>
      <vt:lpstr>Membership Bonus (Urban and Middle School Affiliation do not qualify) Max 6 points Evidence Slide 34</vt:lpstr>
      <vt:lpstr>Step One completed by all new members 3 points Evidence Slide 35</vt:lpstr>
      <vt:lpstr>All FCS students were informed about FCCLA 3 points Evidence Slide 36</vt:lpstr>
      <vt:lpstr>DISCOVER Training at one of the State Camps 5 points Evidence Slide 37</vt:lpstr>
      <vt:lpstr>Submitted Georgia FCCLA Foundation Cookbook Recipes 1 point per recipe / 10 points max Evidence Slide 38</vt:lpstr>
      <vt:lpstr>September 2023</vt:lpstr>
      <vt:lpstr>Chapter has at least 12 paid, affiliated members by October 1  5 points Evidence Slide 39</vt:lpstr>
      <vt:lpstr>Program of Work - Submitted by October 1 gafcclapow@gmail.com  5 points Evidence Slide 40</vt:lpstr>
      <vt:lpstr>Chapter Budget - Submitted by October 1 gafcclabudget@gmail.com  5 points Evidence Slide 41</vt:lpstr>
      <vt:lpstr>Chapter attends a Region Meeting held by Region Adviser – minimum of 2 students  5 points Evidence Slide 42</vt:lpstr>
      <vt:lpstr>October 2023</vt:lpstr>
      <vt:lpstr> National FCCLA Capitol Leadership 1-5 Members = 5 points 6+ members = 10 points Evidence Slide 43 </vt:lpstr>
      <vt:lpstr>Fall Rally Attendance Minimum 3 Students 5 points Evidence Slide 44</vt:lpstr>
      <vt:lpstr>Fall Rally Assumed Responsibility 2 points per responsibility / 6 points max Evidence Slide 45</vt:lpstr>
      <vt:lpstr>Fall Rally Competitions 5 points / max 30 points Evidence Slide 46</vt:lpstr>
      <vt:lpstr>November 2023</vt:lpstr>
      <vt:lpstr>Officers elected and installed by November 1  1 point Evidence Slide 47</vt:lpstr>
      <vt:lpstr>Fall Leadership Conference Attendance - Minimum 3 Students 5 points Evidence Slide 48</vt:lpstr>
      <vt:lpstr>Fall Leadership Conference Assumed Responsibility 2 points per responsibility / max 6 points Evidence Slide 49</vt:lpstr>
      <vt:lpstr>Fall Leadership Conference Competitions 3 points per event / max 15 points Evidence Slide 50a</vt:lpstr>
      <vt:lpstr>Fall Leadership Conference Competitions 3 points per event / max 15 points Evidence Slide 50b</vt:lpstr>
      <vt:lpstr>Fall Leadership Conference Competitions 3 points per event / max 15 points Evidence Slide 50c</vt:lpstr>
      <vt:lpstr>Fall Leadership Conference Competitions 3 points per event / max 15 points Evidence Slide 50d</vt:lpstr>
      <vt:lpstr>Fall Leadership Conference State Competitions 3 points per event / max 15 points Evidence Slide 50e</vt:lpstr>
      <vt:lpstr>Fall Leadership Conference Statesman Testing 1 point per member/ 10 max points Evidence Slide 51</vt:lpstr>
      <vt:lpstr>Fall Leadership Conference - Service Project 2 points Evidence Slide 52</vt:lpstr>
      <vt:lpstr>Fall Leadership Conference National Anthem Performer Application 1 point Evidence Slide 53</vt:lpstr>
      <vt:lpstr>National Fall Conference Attendance with minimum 2 students 10 points Evidence Slide 54</vt:lpstr>
      <vt:lpstr>National Fall Conference Assumed Judging/Evaluator Responsibility  2 points per responsibility / max 6 points Evidence Slide 55</vt:lpstr>
      <vt:lpstr>National Fall Conference Competitions 5 points per event / 20 points max Evidence Slide 56</vt:lpstr>
      <vt:lpstr>December 2023</vt:lpstr>
      <vt:lpstr>Japanese Exchange Application 5 points Evidence Slide 57</vt:lpstr>
      <vt:lpstr>Middle School Culinary Boot Camp Attendance 1-3 members = 5 pts 4-5 members = 10 pts Evidence Slide 58</vt:lpstr>
      <vt:lpstr>January 2024</vt:lpstr>
      <vt:lpstr>Submitted Theme Basket for  GATFACS Winter Conference Silent Auction  5 points per basket / max 10 points Evidence Slide 59</vt:lpstr>
      <vt:lpstr>State Officer Application   5 points Evidence Slide 60</vt:lpstr>
      <vt:lpstr>National Officer Candidate Application   5 points Evidence Slide 61</vt:lpstr>
      <vt:lpstr>Year-long Chapter Activities</vt:lpstr>
      <vt:lpstr>Chapter Meetings held monthly 2 points per meeting / max of 10 points Evidence Slide 62a</vt:lpstr>
      <vt:lpstr>Chapter Meetings held monthly 2 points per meeting / max of 10 points Evidence Slide 62b</vt:lpstr>
      <vt:lpstr>Chapter Meetings held monthly 2 points per meeting / max of 10 points Evidence Slide 62c</vt:lpstr>
      <vt:lpstr>Chapter Meetings held monthly 2 points per meeting / max of 10 points Evidence Slide 62d</vt:lpstr>
      <vt:lpstr>Chapter Meetings held monthly 2 points per meeting / max of 10 points Evidence Slide 62e</vt:lpstr>
      <vt:lpstr>Chapter Representative planned, prepared, and presented a workshop at Region/State/National Event  3 points per event / max 9 points Evidence Slide 63</vt:lpstr>
      <vt:lpstr>Chapter recorded activities in a Scrapbook or other Media 1 point Evidence Slide 64</vt:lpstr>
      <vt:lpstr>Chapter submitted scrapbook page to State Historian 3 points Evidence Slide 65</vt:lpstr>
      <vt:lpstr>Chapter participated in National Membership Campaign Go for the Red - Member Recognition 2 points per individual / 4 points max Evidence Slide 66</vt:lpstr>
      <vt:lpstr>Chapter participated in National Membership Campaign – Go for the Red - Chapter Recognition 4 points Evidence Slide 67</vt:lpstr>
      <vt:lpstr>Chapter participated in contest and/or initiative from National FCCLA 5 points per initiative / max 15 points Evidence Slide 68</vt:lpstr>
      <vt:lpstr>Chapter collaborated with school organization not credited in State Programs/National Programs/FCCLA week 1 point per event / 2 points max Evidence Slide 69</vt:lpstr>
      <vt:lpstr>Chapter will host or assist in hosting a FCCLA Foundation Event (an event where proceeds are given to the Georgia FCCLA Foundation) 5 points Evidence Slide 70</vt:lpstr>
      <vt:lpstr>Chapter will recruit a Georgia FCCLA  Foundation Donor 5 points – up to $100 10 points – $101 to $499 15 points – over $500 Evidence Slide 71</vt:lpstr>
      <vt:lpstr>Chapter collaborated with a community organization not credited in State Programs/National Programs/FCCLA week  1 point per event / 2 points max Evidence Slide 72</vt:lpstr>
      <vt:lpstr>Chapter Members presented to  community groups  1 point per presentation / 3 points max  Evidence Slide 73</vt:lpstr>
      <vt:lpstr>Chapter gained support from business and/or  industry 1 point per support / 3 points max Evidence Slide 74</vt:lpstr>
      <vt:lpstr>Chapter hosted legislators or elected  officials at local event  1 point per event / 2 points max Evidence Slide 75</vt:lpstr>
      <vt:lpstr>Chapter participated in community activities not  counted on scorecard in another category  1 point per event / 3 points max Evidence Slide 76</vt:lpstr>
      <vt:lpstr>Awards Applications Submitted</vt:lpstr>
      <vt:lpstr>Chapter submitted National Alumni Achievement Award application  2 points Evidence Slide 77</vt:lpstr>
      <vt:lpstr>Chapter submitted National Distinguished Service Award application 2 points Evidence Slide 78</vt:lpstr>
      <vt:lpstr>Chapter submitted National Honorary Membership Award application 2 points Evidence Slide 79</vt:lpstr>
      <vt:lpstr>Chapter submitted local media for  National Outstanding Media Award application 2 points Evidence Slide 80</vt:lpstr>
      <vt:lpstr>Chapter submitted National Public Relations  Award application 2 points  Evidence Slide 81</vt:lpstr>
      <vt:lpstr>Chapter submitted National STAR Events Volunteer Award application 2 points Evidence Slide 82</vt:lpstr>
      <vt:lpstr>Chapter submitted National Educated Adviser Award application 2 points Evidence Slide 83</vt:lpstr>
      <vt:lpstr>Chapter submitted State/National  School Administrator Award application 2 points Evidence Slide 84</vt:lpstr>
      <vt:lpstr>Chapter submitted State News  Award application 2 points Evidence Slide 85</vt:lpstr>
      <vt:lpstr>Chapter submitted State Honorary  Membership Award application 2 points Evidence Slide 86</vt:lpstr>
      <vt:lpstr>Chapter submitted  New Adviser of the Year application 2 points Evidence Slide 87</vt:lpstr>
      <vt:lpstr>Chapter submitted  Spirit of Advising application 2 points Evidence Slide 88</vt:lpstr>
      <vt:lpstr>Adviser submitted Adviser  Mentor application 2 points Evidence Slide 89</vt:lpstr>
      <vt:lpstr>Adviser submitted Master  Adviser application 2 points  Evidence Slide 90</vt:lpstr>
      <vt:lpstr>Chapter News Articles Submitted</vt:lpstr>
      <vt:lpstr>Chapter News Articles Submitted - School Paper 1 point per submission / 2 points max Evidence Slide 91a</vt:lpstr>
      <vt:lpstr>Chapter News Articles Submitted - School Paper 1 point per submission / 2 points max Evidence Slide 91b</vt:lpstr>
      <vt:lpstr>Chapter News Articles  Submitted - Local Paper 1 point per submission / 2 points max Evidence Slide 92a</vt:lpstr>
      <vt:lpstr>Chapter News Articles  Submitted - Local Paper 1 point per submission / 2 points max Evidence Slide 92b</vt:lpstr>
      <vt:lpstr>Chapter News Articles Submitted - Georgia News 1 point per submission / 2 points max Evidence Slide 93a</vt:lpstr>
      <vt:lpstr>Chapter News Articles Submitted - Georgia News 1 point per submission / 2 points max Evidence Slide 93b</vt:lpstr>
      <vt:lpstr>Chapter News Articles Submitted Chapter Newsletter 1 point per submission / 2 points max Evidence Slide 94a</vt:lpstr>
      <vt:lpstr>Chapter News Articles Submitted Chapter Newsletter 1 point per submission / 2 points max Evidence Slide 94b</vt:lpstr>
      <vt:lpstr>Chapter News Articles Submitted Georgia FCCLA Chapter Spotlight  2 point per submission / 8 points max Evidence Slide 95a</vt:lpstr>
      <vt:lpstr>Chapter News Articles Submitted Georgia FCCLA Chapter Spotlight  2 point per submission / 8 points max Evidence Slide 95b</vt:lpstr>
      <vt:lpstr>Chapter News Articles Submitted Georgia FCCLA Chapter Spotlight  2 point per submission / 8 points max Evidence Slide 95c</vt:lpstr>
      <vt:lpstr>Chapter News Articles Submitted Georgia FCCLA Chapter Spotlight  2 point per submission / 8 points max Evidence Slide 95d</vt:lpstr>
      <vt:lpstr>Chapter Arranged Publicity</vt:lpstr>
      <vt:lpstr>Chapter Arranged Publicity - Radio Program 2 points Evidence Slide 96</vt:lpstr>
      <vt:lpstr>Chapter Arranged Publicity - TV Program  2 points Evidence Slide 97</vt:lpstr>
      <vt:lpstr>Chapter Arranged Publicity - Fair booth other than Georgia National Fair (Fall Rally) 2 points Evidence Slide 97</vt:lpstr>
      <vt:lpstr>Chapter Arranged Publicity - School Exhibit 1 point Evidence Slide 99</vt:lpstr>
      <vt:lpstr>Chapter Arranged Publicity - Public Exhibit  1 point Evidence Slide 100</vt:lpstr>
      <vt:lpstr>Chapter Arranged Publicity - Video/School Broadcast  1 point Evidence Slide 101</vt:lpstr>
      <vt:lpstr>Chapter News Articles Submitted Chapter/School Website  1 point Evidence Slide 102</vt:lpstr>
      <vt:lpstr>Chapter Arranged Publicity - Bulletin Board 1 point Evidence Slide 103</vt:lpstr>
      <vt:lpstr>Chapter Arranged Publicity – Chapter T-Shirt 1 point Evidence Slide 104</vt:lpstr>
      <vt:lpstr>Chapter Arranged Publicity - Memorabilia 1 point Evidence Slide 105</vt:lpstr>
      <vt:lpstr>Chapter Arranged Publicity - Marquee 1 point Evidence Slide 106</vt:lpstr>
      <vt:lpstr>Chapter Arranged Publicity Chapter Facebook Page 2 points Evidence Slide 107</vt:lpstr>
      <vt:lpstr>Chapter Arranged Publicity Chapter Instagram Account 2 points Evidence Slide 108</vt:lpstr>
      <vt:lpstr>Chapter Arranged Publicity Social Media Other 2 points Evidence Slide 109</vt:lpstr>
      <vt:lpstr>Chapter Arranged Publicity – Other (includes Twitter, Snapchat, TikTok)   2 points Evidence Slide 110</vt:lpstr>
      <vt:lpstr>Chapter Contributions</vt:lpstr>
      <vt:lpstr>Chapter Contributions Maximum 36 points (see scorecard for breakdown) Evidence Slide 111</vt:lpstr>
      <vt:lpstr>State Programs</vt:lpstr>
      <vt:lpstr>PowerPoint Presentation</vt:lpstr>
      <vt:lpstr>PowerPoint Presentation</vt:lpstr>
      <vt:lpstr>State Programs Maximum 6 points (see scorecard for breakdown) Evidence Slide 113</vt:lpstr>
      <vt:lpstr>State Membership Campaign 4 points Evidence Slide 114</vt:lpstr>
      <vt:lpstr>National Programs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Adviser Leadership</vt:lpstr>
      <vt:lpstr>Adviser Lesson Plans integrated FCCLA  into FACS classes 3 points per lesson / 6 points max Evidence Slide 124a</vt:lpstr>
      <vt:lpstr>Adviser Lesson Plans integrated FCCLA  into FACS classes 3 points per lesson / 6 points max Evidence Slide 124b</vt:lpstr>
      <vt:lpstr>Adviser participated in Adviser-to-Adviser program by mentoring another adviser 2 points per mentored / 4 points max Evidence Slide 125</vt:lpstr>
      <vt:lpstr>Adviser currently has state/region/national officer 5 points per officer / 15 points max Evidence Slide 126</vt:lpstr>
      <vt:lpstr>Adviser serves as Region Adviser 5 points Evidence Slide 127</vt:lpstr>
      <vt:lpstr>Adviser serves on the Georgia FCCLA Board of Directors 5 points Evidence Slide 128</vt:lpstr>
      <vt:lpstr>Adviser previously received Master Adviser recognition  2 points per adviser Evidence Slide 129</vt:lpstr>
      <vt:lpstr>Adviser previously received Adviser Mentor recognition  2 points per adviser Evidence Slide 130</vt:lpstr>
      <vt:lpstr>Adviser serves as a Georgia FCCLA Consultant 5 points Evidence Slide 131</vt:lpstr>
      <vt:lpstr>Adviser attended National FCCLA Chapter  Adviser Summit 5 points Evidence Slide 132</vt:lpstr>
      <vt:lpstr>Adviser previously completed National FCCLA Adviser Academy  2 points per course / 4 points max Evidence Slide 133</vt:lpstr>
      <vt:lpstr>Adviser currently enrolled in National FCCLA Adviser Academy  5 points Evidence Slide 134</vt:lpstr>
      <vt:lpstr>Adviser presented a workshop or roundtable related to FCCLA at a Professional Conference (GATFACS, GACTE, National Leadership Conference, etc.)  5 points each / max of 20 points Evidence Slide 135</vt:lpstr>
      <vt:lpstr>Alumni &amp; Associates</vt:lpstr>
      <vt:lpstr>Adviser is Paid Member of National FCCLA  Alumni and Associates 2 points per adviser Evidence Slide 136</vt:lpstr>
      <vt:lpstr>Adviser is Paid Member of Georgia FCCLA  Alumni and Associates 5 points per adviser Evidence Slide 137</vt:lpstr>
      <vt:lpstr>Adviser organized and maintained local A &amp; A chapter  with minimum of 5 members 5 points Evidence Slide 138</vt:lpstr>
      <vt:lpstr>Adviser affiliated 3 graduating seniors to Georgia A&amp;A  for 1/2 price 5 points Evidence Slide 139</vt:lpstr>
      <vt:lpstr>TOTAL</vt:lpstr>
      <vt:lpstr>TOTAL Honorable Mention:  150-224 points Honor Roll: 225-299 points Honor Roll with Distinction: 300+ points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FCCLA HONOR ROLL  SCORECARD  February 2, 2016 - February 1, 2017</dc:title>
  <dc:creator>Owner</dc:creator>
  <cp:lastModifiedBy>Douglas Youngblood</cp:lastModifiedBy>
  <cp:revision>153</cp:revision>
  <dcterms:modified xsi:type="dcterms:W3CDTF">2023-05-16T12:09:44Z</dcterms:modified>
</cp:coreProperties>
</file>